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27"/>
  </p:notesMasterIdLst>
  <p:handoutMasterIdLst>
    <p:handoutMasterId r:id="rId28"/>
  </p:handoutMasterIdLst>
  <p:sldIdLst>
    <p:sldId id="292" r:id="rId6"/>
    <p:sldId id="282" r:id="rId7"/>
    <p:sldId id="297" r:id="rId8"/>
    <p:sldId id="324" r:id="rId9"/>
    <p:sldId id="323" r:id="rId10"/>
    <p:sldId id="325" r:id="rId11"/>
    <p:sldId id="296" r:id="rId12"/>
    <p:sldId id="327" r:id="rId13"/>
    <p:sldId id="331" r:id="rId14"/>
    <p:sldId id="340" r:id="rId15"/>
    <p:sldId id="341" r:id="rId16"/>
    <p:sldId id="342" r:id="rId17"/>
    <p:sldId id="329" r:id="rId18"/>
    <p:sldId id="330" r:id="rId19"/>
    <p:sldId id="333" r:id="rId20"/>
    <p:sldId id="294" r:id="rId21"/>
    <p:sldId id="336" r:id="rId22"/>
    <p:sldId id="337" r:id="rId23"/>
    <p:sldId id="338" r:id="rId24"/>
    <p:sldId id="339" r:id="rId25"/>
    <p:sldId id="293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78" autoAdjust="0"/>
    <p:restoredTop sz="94639" autoAdjust="0"/>
  </p:normalViewPr>
  <p:slideViewPr>
    <p:cSldViewPr snapToGrid="0">
      <p:cViewPr varScale="1">
        <p:scale>
          <a:sx n="73" d="100"/>
          <a:sy n="73" d="100"/>
        </p:scale>
        <p:origin x="22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80902154994591"/>
          <c:y val="1.4904447236692011E-2"/>
          <c:w val="0.81356933041302737"/>
          <c:h val="0.700094746906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Bendaggio gastrico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2283</c:v>
                </c:pt>
                <c:pt idx="1">
                  <c:v>2182</c:v>
                </c:pt>
                <c:pt idx="2">
                  <c:v>2406</c:v>
                </c:pt>
                <c:pt idx="3">
                  <c:v>2293</c:v>
                </c:pt>
                <c:pt idx="4">
                  <c:v>1988</c:v>
                </c:pt>
                <c:pt idx="5">
                  <c:v>1351</c:v>
                </c:pt>
                <c:pt idx="6">
                  <c:v>1065</c:v>
                </c:pt>
                <c:pt idx="7">
                  <c:v>1325</c:v>
                </c:pt>
                <c:pt idx="8">
                  <c:v>1191</c:v>
                </c:pt>
                <c:pt idx="9">
                  <c:v>1237</c:v>
                </c:pt>
                <c:pt idx="10">
                  <c:v>1141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B-4336-9485-35C9C2B5A56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By pass gastrico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Foglio1!$C$2:$C$12</c:f>
              <c:numCache>
                <c:formatCode>General</c:formatCode>
                <c:ptCount val="11"/>
                <c:pt idx="0">
                  <c:v>1805</c:v>
                </c:pt>
                <c:pt idx="1">
                  <c:v>1628</c:v>
                </c:pt>
                <c:pt idx="2">
                  <c:v>1912</c:v>
                </c:pt>
                <c:pt idx="3">
                  <c:v>2104</c:v>
                </c:pt>
                <c:pt idx="4">
                  <c:v>2361</c:v>
                </c:pt>
                <c:pt idx="5">
                  <c:v>2581</c:v>
                </c:pt>
                <c:pt idx="6">
                  <c:v>2205</c:v>
                </c:pt>
                <c:pt idx="7">
                  <c:v>1814</c:v>
                </c:pt>
                <c:pt idx="8">
                  <c:v>2748</c:v>
                </c:pt>
                <c:pt idx="9">
                  <c:v>2768</c:v>
                </c:pt>
                <c:pt idx="10">
                  <c:v>3763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B-4336-9485-35C9C2B5A568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Diversione + Duodenal switch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Foglio1!$D$2:$D$12</c:f>
              <c:numCache>
                <c:formatCode>General</c:formatCode>
                <c:ptCount val="11"/>
                <c:pt idx="0">
                  <c:v>202</c:v>
                </c:pt>
                <c:pt idx="1">
                  <c:v>124</c:v>
                </c:pt>
                <c:pt idx="2">
                  <c:v>143</c:v>
                </c:pt>
                <c:pt idx="3">
                  <c:v>101</c:v>
                </c:pt>
                <c:pt idx="4">
                  <c:v>41</c:v>
                </c:pt>
                <c:pt idx="5">
                  <c:v>45</c:v>
                </c:pt>
                <c:pt idx="6">
                  <c:v>43</c:v>
                </c:pt>
                <c:pt idx="7">
                  <c:v>42</c:v>
                </c:pt>
                <c:pt idx="8">
                  <c:v>53</c:v>
                </c:pt>
                <c:pt idx="9">
                  <c:v>43</c:v>
                </c:pt>
                <c:pt idx="1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B-4336-9485-35C9C2B5A568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Sleeve gastrectomy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Foglio1!$E$2:$E$12</c:f>
              <c:numCache>
                <c:formatCode>General</c:formatCode>
                <c:ptCount val="11"/>
                <c:pt idx="0">
                  <c:v>2889</c:v>
                </c:pt>
                <c:pt idx="1">
                  <c:v>3799</c:v>
                </c:pt>
                <c:pt idx="2">
                  <c:v>5594</c:v>
                </c:pt>
                <c:pt idx="3">
                  <c:v>7976</c:v>
                </c:pt>
                <c:pt idx="4">
                  <c:v>9046</c:v>
                </c:pt>
                <c:pt idx="5">
                  <c:v>9850</c:v>
                </c:pt>
                <c:pt idx="6">
                  <c:v>10291</c:v>
                </c:pt>
                <c:pt idx="7">
                  <c:v>8178</c:v>
                </c:pt>
                <c:pt idx="8">
                  <c:v>12359</c:v>
                </c:pt>
                <c:pt idx="9">
                  <c:v>13381</c:v>
                </c:pt>
                <c:pt idx="10">
                  <c:v>14149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4B-4336-9485-35C9C2B5A568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Gastric Plication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Foglio1!$F$2:$F$12</c:f>
              <c:numCache>
                <c:formatCode>General</c:formatCode>
                <c:ptCount val="11"/>
                <c:pt idx="0">
                  <c:v>112</c:v>
                </c:pt>
                <c:pt idx="1">
                  <c:v>268</c:v>
                </c:pt>
                <c:pt idx="2">
                  <c:v>180</c:v>
                </c:pt>
                <c:pt idx="3">
                  <c:v>82</c:v>
                </c:pt>
                <c:pt idx="4">
                  <c:v>34</c:v>
                </c:pt>
                <c:pt idx="5">
                  <c:v>93</c:v>
                </c:pt>
                <c:pt idx="6">
                  <c:v>61</c:v>
                </c:pt>
                <c:pt idx="7">
                  <c:v>27</c:v>
                </c:pt>
                <c:pt idx="8">
                  <c:v>46</c:v>
                </c:pt>
                <c:pt idx="9">
                  <c:v>24</c:v>
                </c:pt>
                <c:pt idx="1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4B-4336-9485-35C9C2B5A568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OAGB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Foglio1!$G$2:$G$12</c:f>
              <c:numCache>
                <c:formatCode>General</c:formatCode>
                <c:ptCount val="11"/>
                <c:pt idx="0">
                  <c:v>538</c:v>
                </c:pt>
                <c:pt idx="1">
                  <c:v>477</c:v>
                </c:pt>
                <c:pt idx="2">
                  <c:v>870</c:v>
                </c:pt>
                <c:pt idx="3">
                  <c:v>1239</c:v>
                </c:pt>
                <c:pt idx="4">
                  <c:v>1715</c:v>
                </c:pt>
                <c:pt idx="5">
                  <c:v>2266</c:v>
                </c:pt>
                <c:pt idx="6">
                  <c:v>1790</c:v>
                </c:pt>
                <c:pt idx="7">
                  <c:v>1827</c:v>
                </c:pt>
                <c:pt idx="8">
                  <c:v>3325</c:v>
                </c:pt>
                <c:pt idx="9">
                  <c:v>2956</c:v>
                </c:pt>
                <c:pt idx="10">
                  <c:v>3541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4B-4336-9485-35C9C2B5A568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Varie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Casistica 2013</c:v>
                </c:pt>
                <c:pt idx="1">
                  <c:v>Casistica 2014</c:v>
                </c:pt>
                <c:pt idx="2">
                  <c:v>Casistica 2015</c:v>
                </c:pt>
                <c:pt idx="3">
                  <c:v>Casistica 2016</c:v>
                </c:pt>
                <c:pt idx="4">
                  <c:v>Casistica 2017</c:v>
                </c:pt>
                <c:pt idx="5">
                  <c:v>Casistica 2018</c:v>
                </c:pt>
                <c:pt idx="6">
                  <c:v>Casistica 2019</c:v>
                </c:pt>
                <c:pt idx="7">
                  <c:v>Casistica 2020</c:v>
                </c:pt>
                <c:pt idx="8">
                  <c:v>Casistica 2021</c:v>
                </c:pt>
                <c:pt idx="9">
                  <c:v>Casistica 2022</c:v>
                </c:pt>
                <c:pt idx="10">
                  <c:v>Casistica 2023</c:v>
                </c:pt>
              </c:strCache>
            </c:strRef>
          </c:cat>
          <c:val>
            <c:numRef>
              <c:f>Foglio1!$H$2:$H$12</c:f>
              <c:numCache>
                <c:formatCode>General</c:formatCode>
                <c:ptCount val="11"/>
                <c:pt idx="0">
                  <c:v>23</c:v>
                </c:pt>
                <c:pt idx="1">
                  <c:v>40</c:v>
                </c:pt>
                <c:pt idx="2">
                  <c:v>378</c:v>
                </c:pt>
                <c:pt idx="3">
                  <c:v>586</c:v>
                </c:pt>
                <c:pt idx="4">
                  <c:v>2335</c:v>
                </c:pt>
                <c:pt idx="5">
                  <c:v>2040</c:v>
                </c:pt>
                <c:pt idx="6">
                  <c:v>1425</c:v>
                </c:pt>
                <c:pt idx="7">
                  <c:v>1801</c:v>
                </c:pt>
                <c:pt idx="8">
                  <c:v>2747</c:v>
                </c:pt>
                <c:pt idx="9">
                  <c:v>3092</c:v>
                </c:pt>
                <c:pt idx="10">
                  <c:v>1335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4B-4336-9485-35C9C2B5A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1792124320"/>
        <c:axId val="-1792125408"/>
      </c:barChart>
      <c:catAx>
        <c:axId val="-1792124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792125408"/>
        <c:crosses val="autoZero"/>
        <c:auto val="1"/>
        <c:lblAlgn val="ctr"/>
        <c:lblOffset val="100"/>
        <c:noMultiLvlLbl val="0"/>
      </c:catAx>
      <c:valAx>
        <c:axId val="-179212540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-17921243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/>
            </a:pPr>
            <a:endParaRPr lang="it-I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11/05/24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DE876-50E0-45CD-9672-E83933FE2C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34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335360" y="6525344"/>
            <a:ext cx="11670791" cy="19757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/>
              <a:t>Dati Ufficiali SICOB</a:t>
            </a:r>
            <a:r>
              <a:rPr lang="it-IT" sz="1050" baseline="0" dirty="0"/>
              <a:t> - </a:t>
            </a:r>
            <a:r>
              <a:rPr lang="it-IT" sz="1050" dirty="0"/>
              <a:t>aggiornati al 15 marzo 2023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8" y="6597353"/>
            <a:ext cx="1920213" cy="1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8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2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88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135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3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771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66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92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171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38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11/05/24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39DC9D6-4116-47A4-B2D7-66B5F23EBDCD}" type="datetimeFigureOut">
              <a:rPr lang="it-IT" smtClean="0"/>
              <a:t>11/05/24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757B024-9C31-46B9-B8B9-407A8AEF7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0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2742" y="631370"/>
            <a:ext cx="7119257" cy="272372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Quale opzione preferire nella chirurgia di revisione?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2742" y="4508500"/>
            <a:ext cx="7119257" cy="21317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MATTEO UCCELLI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Chirurgia generale ed oncologica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Centro di Chirurgia </a:t>
            </a:r>
            <a:r>
              <a:rPr lang="it-IT" b="1" dirty="0" err="1">
                <a:solidFill>
                  <a:srgbClr val="FFC000"/>
                </a:solidFill>
              </a:rPr>
              <a:t>dell’obesita’</a:t>
            </a:r>
            <a:endParaRPr lang="it-IT" b="1" dirty="0">
              <a:solidFill>
                <a:srgbClr val="FFC000"/>
              </a:solidFill>
            </a:endParaRP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Direttore: S. Olmi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POLICLINICO SAN MARCO GSD – ZINGONIA (BG)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200496E9-F84A-70FE-24AD-EE8EDDDF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" y="47089"/>
            <a:ext cx="4268287" cy="1660174"/>
          </a:xfrm>
          <a:prstGeom prst="rect">
            <a:avLst/>
          </a:prstGeom>
        </p:spPr>
      </p:pic>
      <p:pic>
        <p:nvPicPr>
          <p:cNvPr id="5" name="Immagine 4" descr="Immagine che contiene testo, Carattere, schermata, documento&#10;&#10;Descrizione generata automaticamente">
            <a:extLst>
              <a:ext uri="{FF2B5EF4-FFF2-40B4-BE49-F238E27FC236}">
                <a16:creationId xmlns:a16="http://schemas.microsoft.com/office/drawing/2014/main" id="{BFAF7C2A-7F3C-B90D-6019-65393ABC4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57"/>
            <a:ext cx="4730991" cy="4157728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6F9BF302-65BA-BE12-7945-D1C8E83237ED}"/>
              </a:ext>
            </a:extLst>
          </p:cNvPr>
          <p:cNvCxnSpPr>
            <a:cxnSpLocks/>
          </p:cNvCxnSpPr>
          <p:nvPr/>
        </p:nvCxnSpPr>
        <p:spPr>
          <a:xfrm>
            <a:off x="116732" y="4649820"/>
            <a:ext cx="4503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1D5B118-81F0-9E53-4B15-7B5BD1D0734B}"/>
              </a:ext>
            </a:extLst>
          </p:cNvPr>
          <p:cNvCxnSpPr>
            <a:cxnSpLocks/>
          </p:cNvCxnSpPr>
          <p:nvPr/>
        </p:nvCxnSpPr>
        <p:spPr>
          <a:xfrm>
            <a:off x="116732" y="4811948"/>
            <a:ext cx="301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E1AC2F7-39FA-CA44-ED51-464FE902DE06}"/>
              </a:ext>
            </a:extLst>
          </p:cNvPr>
          <p:cNvCxnSpPr>
            <a:cxnSpLocks/>
          </p:cNvCxnSpPr>
          <p:nvPr/>
        </p:nvCxnSpPr>
        <p:spPr>
          <a:xfrm>
            <a:off x="726332" y="5479915"/>
            <a:ext cx="3524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BE172B3-BF38-E8E8-F722-829200E706A4}"/>
              </a:ext>
            </a:extLst>
          </p:cNvPr>
          <p:cNvCxnSpPr>
            <a:cxnSpLocks/>
          </p:cNvCxnSpPr>
          <p:nvPr/>
        </p:nvCxnSpPr>
        <p:spPr>
          <a:xfrm>
            <a:off x="116732" y="5797684"/>
            <a:ext cx="384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200496E9-F84A-70FE-24AD-EE8EDDDF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" y="47089"/>
            <a:ext cx="4268287" cy="1660174"/>
          </a:xfrm>
          <a:prstGeom prst="rect">
            <a:avLst/>
          </a:prstGeom>
        </p:spPr>
      </p:pic>
      <p:pic>
        <p:nvPicPr>
          <p:cNvPr id="5" name="Immagine 4" descr="Immagine che contiene testo, Carattere, schermata, documento&#10;&#10;Descrizione generata automaticamente">
            <a:extLst>
              <a:ext uri="{FF2B5EF4-FFF2-40B4-BE49-F238E27FC236}">
                <a16:creationId xmlns:a16="http://schemas.microsoft.com/office/drawing/2014/main" id="{BFAF7C2A-7F3C-B90D-6019-65393ABC4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57"/>
            <a:ext cx="4730991" cy="4157728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6F9BF302-65BA-BE12-7945-D1C8E83237ED}"/>
              </a:ext>
            </a:extLst>
          </p:cNvPr>
          <p:cNvCxnSpPr>
            <a:cxnSpLocks/>
          </p:cNvCxnSpPr>
          <p:nvPr/>
        </p:nvCxnSpPr>
        <p:spPr>
          <a:xfrm>
            <a:off x="116732" y="4649820"/>
            <a:ext cx="4503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1D5B118-81F0-9E53-4B15-7B5BD1D0734B}"/>
              </a:ext>
            </a:extLst>
          </p:cNvPr>
          <p:cNvCxnSpPr>
            <a:cxnSpLocks/>
          </p:cNvCxnSpPr>
          <p:nvPr/>
        </p:nvCxnSpPr>
        <p:spPr>
          <a:xfrm>
            <a:off x="116732" y="4811948"/>
            <a:ext cx="301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E1AC2F7-39FA-CA44-ED51-464FE902DE06}"/>
              </a:ext>
            </a:extLst>
          </p:cNvPr>
          <p:cNvCxnSpPr>
            <a:cxnSpLocks/>
          </p:cNvCxnSpPr>
          <p:nvPr/>
        </p:nvCxnSpPr>
        <p:spPr>
          <a:xfrm>
            <a:off x="726332" y="5479915"/>
            <a:ext cx="3524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BE172B3-BF38-E8E8-F722-829200E706A4}"/>
              </a:ext>
            </a:extLst>
          </p:cNvPr>
          <p:cNvCxnSpPr>
            <a:cxnSpLocks/>
          </p:cNvCxnSpPr>
          <p:nvPr/>
        </p:nvCxnSpPr>
        <p:spPr>
          <a:xfrm>
            <a:off x="116732" y="5797684"/>
            <a:ext cx="384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87B30C5D-C05D-8FF5-A0ED-C7B34308B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04" y="15712"/>
            <a:ext cx="4914162" cy="1722927"/>
          </a:xfrm>
          <a:prstGeom prst="rect">
            <a:avLst/>
          </a:prstGeom>
        </p:spPr>
      </p:pic>
      <p:pic>
        <p:nvPicPr>
          <p:cNvPr id="6" name="Immagine 5" descr="Immagine che contiene testo, schermata, menu, numero&#10;&#10;Descrizione generata automaticamente">
            <a:extLst>
              <a:ext uri="{FF2B5EF4-FFF2-40B4-BE49-F238E27FC236}">
                <a16:creationId xmlns:a16="http://schemas.microsoft.com/office/drawing/2014/main" id="{5ABCFF35-73F7-B37C-F0BD-AD3C9FBE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85" y="1738639"/>
            <a:ext cx="5537200" cy="4953000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362AD44-D91A-B4EF-AD74-3A7BE3E757D6}"/>
              </a:ext>
            </a:extLst>
          </p:cNvPr>
          <p:cNvSpPr/>
          <p:nvPr/>
        </p:nvSpPr>
        <p:spPr>
          <a:xfrm>
            <a:off x="6129585" y="5515582"/>
            <a:ext cx="5537200" cy="593387"/>
          </a:xfrm>
          <a:prstGeom prst="roundRect">
            <a:avLst>
              <a:gd name="adj" fmla="val 1924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Carattere, bianco, documento&#10;&#10;Descrizione generata automaticamente">
            <a:extLst>
              <a:ext uri="{FF2B5EF4-FFF2-40B4-BE49-F238E27FC236}">
                <a16:creationId xmlns:a16="http://schemas.microsoft.com/office/drawing/2014/main" id="{8D3702B9-D36B-B78D-A47C-E150DB6F4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95" y="3059723"/>
            <a:ext cx="9362163" cy="190471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82182B3C-8CA4-FCAD-E733-51563C699F9E}"/>
              </a:ext>
            </a:extLst>
          </p:cNvPr>
          <p:cNvCxnSpPr>
            <a:cxnSpLocks/>
          </p:cNvCxnSpPr>
          <p:nvPr/>
        </p:nvCxnSpPr>
        <p:spPr>
          <a:xfrm>
            <a:off x="3494245" y="3529474"/>
            <a:ext cx="4809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3404DE9-E2BE-3EF8-FBEA-007C6FB339D0}"/>
              </a:ext>
            </a:extLst>
          </p:cNvPr>
          <p:cNvCxnSpPr>
            <a:cxnSpLocks/>
          </p:cNvCxnSpPr>
          <p:nvPr/>
        </p:nvCxnSpPr>
        <p:spPr>
          <a:xfrm>
            <a:off x="4845250" y="3756015"/>
            <a:ext cx="66712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E0BFCF0D-F394-49A3-CC6D-6B363F685725}"/>
              </a:ext>
            </a:extLst>
          </p:cNvPr>
          <p:cNvCxnSpPr>
            <a:cxnSpLocks/>
          </p:cNvCxnSpPr>
          <p:nvPr/>
        </p:nvCxnSpPr>
        <p:spPr>
          <a:xfrm>
            <a:off x="4374292" y="3994912"/>
            <a:ext cx="53504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A8BE033-9341-4766-89FB-FA1E8FEEEE34}"/>
              </a:ext>
            </a:extLst>
          </p:cNvPr>
          <p:cNvCxnSpPr>
            <a:cxnSpLocks/>
          </p:cNvCxnSpPr>
          <p:nvPr/>
        </p:nvCxnSpPr>
        <p:spPr>
          <a:xfrm>
            <a:off x="4845250" y="4686891"/>
            <a:ext cx="5781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D80E35D-BBFD-ACEE-2F53-B9AB5A254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9945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E92930-F2DD-501B-2881-0AA1C0F25329}"/>
              </a:ext>
            </a:extLst>
          </p:cNvPr>
          <p:cNvSpPr txBox="1"/>
          <p:nvPr/>
        </p:nvSpPr>
        <p:spPr>
          <a:xfrm>
            <a:off x="6096000" y="0"/>
            <a:ext cx="4348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MyriadPro"/>
              </a:rPr>
              <a:t>Purpose</a:t>
            </a:r>
            <a:r>
              <a:rPr lang="it-IT" sz="1800" b="1" dirty="0">
                <a:effectLst/>
                <a:latin typeface="MyriadPro"/>
              </a:rPr>
              <a:t> </a:t>
            </a:r>
            <a:r>
              <a:rPr lang="it-IT" sz="1800" dirty="0">
                <a:effectLst/>
                <a:latin typeface="STIX" panose="02020603050405020304" pitchFamily="18" charset="0"/>
              </a:rPr>
              <a:t>Compare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primary</a:t>
            </a:r>
            <a:r>
              <a:rPr lang="it-IT" sz="1800" dirty="0">
                <a:effectLst/>
                <a:latin typeface="STIX" panose="02020603050405020304" pitchFamily="18" charset="0"/>
              </a:rPr>
              <a:t> single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anastomosis</a:t>
            </a:r>
            <a:r>
              <a:rPr lang="it-IT" sz="1800" dirty="0">
                <a:effectLst/>
                <a:latin typeface="STIX" panose="02020603050405020304" pitchFamily="18" charset="0"/>
              </a:rPr>
              <a:t> duodeno-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ileal</a:t>
            </a:r>
            <a:r>
              <a:rPr lang="it-IT" sz="1800" dirty="0">
                <a:effectLst/>
                <a:latin typeface="STIX" panose="02020603050405020304" pitchFamily="18" charset="0"/>
              </a:rPr>
              <a:t> bypass with sleeve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gastrectomy</a:t>
            </a:r>
            <a:r>
              <a:rPr lang="it-IT" sz="1800" dirty="0">
                <a:effectLst/>
                <a:latin typeface="STIX" panose="02020603050405020304" pitchFamily="18" charset="0"/>
              </a:rPr>
              <a:t> (SADI-S) and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two</a:t>
            </a:r>
            <a:r>
              <a:rPr lang="it-IT" sz="1800" dirty="0">
                <a:effectLst/>
                <a:latin typeface="STIX" panose="02020603050405020304" pitchFamily="18" charset="0"/>
              </a:rPr>
              <a:t>-stage SADI after sleeve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gastrectomy</a:t>
            </a:r>
            <a:r>
              <a:rPr lang="it-IT" sz="1800" dirty="0">
                <a:effectLst/>
                <a:latin typeface="STIX" panose="02020603050405020304" pitchFamily="18" charset="0"/>
              </a:rPr>
              <a:t> (SG) 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terms</a:t>
            </a:r>
            <a:r>
              <a:rPr lang="it-IT" sz="1800" dirty="0">
                <a:effectLst/>
                <a:latin typeface="STIX" panose="02020603050405020304" pitchFamily="18" charset="0"/>
              </a:rPr>
              <a:t> of weight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loss</a:t>
            </a:r>
            <a:r>
              <a:rPr lang="it-IT" sz="1800" dirty="0">
                <a:effectLst/>
                <a:latin typeface="STIX" panose="02020603050405020304" pitchFamily="18" charset="0"/>
              </a:rPr>
              <a:t>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reduction</a:t>
            </a:r>
            <a:r>
              <a:rPr lang="it-IT" sz="1800" dirty="0">
                <a:effectLst/>
                <a:latin typeface="STIX" panose="02020603050405020304" pitchFamily="18" charset="0"/>
              </a:rPr>
              <a:t>/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remission</a:t>
            </a:r>
            <a:r>
              <a:rPr lang="it-IT" sz="1800" dirty="0">
                <a:effectLst/>
                <a:latin typeface="STIX" panose="02020603050405020304" pitchFamily="18" charset="0"/>
              </a:rPr>
              <a:t>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comorbidities</a:t>
            </a:r>
            <a:r>
              <a:rPr lang="it-IT" sz="1800" dirty="0">
                <a:effectLst/>
                <a:latin typeface="STIX" panose="02020603050405020304" pitchFamily="18" charset="0"/>
              </a:rPr>
              <a:t>, and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morbidity</a:t>
            </a:r>
            <a:r>
              <a:rPr lang="it-IT" sz="1800" dirty="0">
                <a:effectLst/>
                <a:latin typeface="STIX" panose="02020603050405020304" pitchFamily="18" charset="0"/>
              </a:rPr>
              <a:t>.</a:t>
            </a:r>
            <a:br>
              <a:rPr lang="it-IT" sz="1800" dirty="0">
                <a:effectLst/>
                <a:latin typeface="STIX" panose="02020603050405020304" pitchFamily="18" charset="0"/>
              </a:rPr>
            </a:br>
            <a:r>
              <a:rPr lang="it-IT" sz="1800" b="1" dirty="0">
                <a:effectLst/>
                <a:latin typeface="MyriadPro"/>
              </a:rPr>
              <a:t>Methods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Retrospective</a:t>
            </a:r>
            <a:r>
              <a:rPr lang="it-IT" sz="1800" dirty="0">
                <a:effectLst/>
                <a:latin typeface="STIX" panose="02020603050405020304" pitchFamily="18" charset="0"/>
              </a:rPr>
              <a:t> study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including</a:t>
            </a:r>
            <a:r>
              <a:rPr lang="it-IT" sz="1800" dirty="0">
                <a:effectLst/>
                <a:latin typeface="STIX" panose="02020603050405020304" pitchFamily="18" charset="0"/>
              </a:rPr>
              <a:t> 179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patients</a:t>
            </a:r>
            <a:endParaRPr lang="it-IT" dirty="0"/>
          </a:p>
        </p:txBody>
      </p:sp>
      <p:pic>
        <p:nvPicPr>
          <p:cNvPr id="8" name="Immagine 7" descr="Immagine che contiene schizzo, Line art, illustrazione, Album da colorare&#10;&#10;Descrizione generata automaticamente">
            <a:extLst>
              <a:ext uri="{FF2B5EF4-FFF2-40B4-BE49-F238E27FC236}">
                <a16:creationId xmlns:a16="http://schemas.microsoft.com/office/drawing/2014/main" id="{D463B3C5-93A6-C371-978A-68B216D78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757" y="0"/>
            <a:ext cx="1747243" cy="2442258"/>
          </a:xfrm>
          <a:prstGeom prst="rect">
            <a:avLst/>
          </a:prstGeom>
        </p:spPr>
      </p:pic>
      <p:pic>
        <p:nvPicPr>
          <p:cNvPr id="10" name="Immagine 9" descr="Immagine che contiene ricevuta, diagramma, Diagramma, bianco&#10;&#10;Descrizione generata automaticamente">
            <a:extLst>
              <a:ext uri="{FF2B5EF4-FFF2-40B4-BE49-F238E27FC236}">
                <a16:creationId xmlns:a16="http://schemas.microsoft.com/office/drawing/2014/main" id="{17D360FE-A79F-FD2D-915E-2A5E04382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2" y="2442258"/>
            <a:ext cx="10093576" cy="2743201"/>
          </a:xfrm>
          <a:prstGeom prst="rect">
            <a:avLst/>
          </a:prstGeom>
        </p:spPr>
      </p:pic>
      <p:pic>
        <p:nvPicPr>
          <p:cNvPr id="7" name="Immagine 6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DD6C9E58-CDB1-36A1-01BD-6970672E2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7" y="3915459"/>
            <a:ext cx="7493000" cy="254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6A24362-FD87-06FD-498D-AA7346B34B52}"/>
              </a:ext>
            </a:extLst>
          </p:cNvPr>
          <p:cNvSpPr/>
          <p:nvPr/>
        </p:nvSpPr>
        <p:spPr>
          <a:xfrm>
            <a:off x="351697" y="5009744"/>
            <a:ext cx="7167783" cy="2686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35D9E4F-6337-8CDB-9D98-AABFA18C2214}"/>
              </a:ext>
            </a:extLst>
          </p:cNvPr>
          <p:cNvSpPr/>
          <p:nvPr/>
        </p:nvSpPr>
        <p:spPr>
          <a:xfrm>
            <a:off x="351696" y="5950367"/>
            <a:ext cx="7167783" cy="403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E1A7E720-9122-71D2-77F1-973AB301E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2"/>
          <a:stretch/>
        </p:blipFill>
        <p:spPr>
          <a:xfrm>
            <a:off x="6745141" y="4203027"/>
            <a:ext cx="4922253" cy="136297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77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F87E7CF-483F-374E-EE61-9FC92763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7277" cy="29228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E7A697-AF2E-7687-6E4F-5F5697DBF91B}"/>
              </a:ext>
            </a:extLst>
          </p:cNvPr>
          <p:cNvSpPr txBox="1"/>
          <p:nvPr/>
        </p:nvSpPr>
        <p:spPr>
          <a:xfrm>
            <a:off x="99650" y="3243187"/>
            <a:ext cx="5193322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In order to control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malabsorptive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aspect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of OAGB,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we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decided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measure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alimentary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tract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starting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from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ileocecal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valve and to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adjust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name of the procedure to single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gastro-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ileal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bypass (SAGI).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Hence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</a:t>
            </a:r>
            <a:r>
              <a:rPr lang="it-IT" sz="1800" b="1" dirty="0">
                <a:solidFill>
                  <a:srgbClr val="111111"/>
                </a:solidFill>
                <a:effectLst/>
                <a:latin typeface="RxqmwdAdvTT3713a231"/>
              </a:rPr>
              <a:t>SAGI </a:t>
            </a:r>
            <a:r>
              <a:rPr lang="it-IT" sz="1800" b="1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b="1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b="1" dirty="0" err="1">
                <a:solidFill>
                  <a:srgbClr val="111111"/>
                </a:solidFill>
                <a:effectLst/>
                <a:latin typeface="RxqmwdAdvTT3713a231"/>
              </a:rPr>
              <a:t>very</a:t>
            </a:r>
            <a:r>
              <a:rPr lang="it-IT" sz="1800" b="1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b="1" dirty="0" err="1">
                <a:solidFill>
                  <a:srgbClr val="111111"/>
                </a:solidFill>
                <a:effectLst/>
                <a:latin typeface="RxqmwdAdvTT3713a231"/>
              </a:rPr>
              <a:t>closely</a:t>
            </a:r>
            <a:r>
              <a:rPr lang="it-IT" sz="1800" b="1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b="1" dirty="0" err="1">
                <a:solidFill>
                  <a:srgbClr val="111111"/>
                </a:solidFill>
                <a:effectLst/>
                <a:latin typeface="RxqmwdAdvTT3713a231"/>
              </a:rPr>
              <a:t>related</a:t>
            </a:r>
            <a:r>
              <a:rPr lang="it-IT" sz="1800" b="1" dirty="0">
                <a:solidFill>
                  <a:srgbClr val="111111"/>
                </a:solidFill>
                <a:effectLst/>
                <a:latin typeface="RxqmwdAdvTT3713a231"/>
              </a:rPr>
              <a:t> to OAGB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with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difference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that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gastro-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enteric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performed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300 cm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RxqmwdAdvTT3713a231"/>
              </a:rPr>
              <a:t>proximal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 to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RxqmwdAdvTT3713a231"/>
              </a:rPr>
              <a:t>ileocecal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 valve and no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RxqmwdAdvTT3713a231"/>
              </a:rPr>
              <a:t>longer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 180</a:t>
            </a:r>
            <a:r>
              <a:rPr lang="it-IT" sz="1800" b="1" dirty="0">
                <a:solidFill>
                  <a:srgbClr val="FF0000"/>
                </a:solidFill>
                <a:effectLst/>
                <a:latin typeface="FhkyhwAdvTT3713a231+20"/>
              </a:rPr>
              <a:t>–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250 cm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RxqmwdAdvTT3713a231"/>
              </a:rPr>
              <a:t>distal</a:t>
            </a:r>
            <a:r>
              <a:rPr lang="it-IT" sz="1800" b="1" dirty="0">
                <a:solidFill>
                  <a:srgbClr val="FF0000"/>
                </a:solidFill>
                <a:effectLst/>
                <a:latin typeface="RxqmwdAdvTT3713a231"/>
              </a:rPr>
              <a:t> to the angle of Treitz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6FF9CA-599E-45FC-E1F7-36A023C78F64}"/>
              </a:ext>
            </a:extLst>
          </p:cNvPr>
          <p:cNvSpPr txBox="1"/>
          <p:nvPr/>
        </p:nvSpPr>
        <p:spPr>
          <a:xfrm>
            <a:off x="5451230" y="253966"/>
            <a:ext cx="6705600" cy="36933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However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SADI-S,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such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DS,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requires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transecting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duodenum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which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implies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dissection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of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structure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its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inherent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danger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for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adjacent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bile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duct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pancreas, and major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blood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vessels.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Injury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these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structures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may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be life-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threatening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. In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addition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duodenum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technically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difficult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complications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such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leak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bleeding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are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difficult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control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laparoscopically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or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endoscopically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Conversely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in OAGB or,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we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propose, SAGI,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construction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involves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 gastro-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jejunal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which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easier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do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than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duodenoileal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has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steep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learning curve.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Moreover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,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laparoscopic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endoscopic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management in case of leak and/or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hemorrhage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of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gastrojejunal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anastomosis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easier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is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one of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main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reasons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that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prompted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us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choose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SAGI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operation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rather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RxqmwdAdvTT3713a231"/>
              </a:rPr>
              <a:t>than</a:t>
            </a:r>
            <a:r>
              <a:rPr lang="it-IT" sz="1800" dirty="0">
                <a:solidFill>
                  <a:srgbClr val="111111"/>
                </a:solidFill>
                <a:effectLst/>
                <a:latin typeface="RxqmwdAdvTT3713a231"/>
              </a:rPr>
              <a:t> the SADI-S. </a:t>
            </a:r>
            <a:endParaRPr lang="it-IT" dirty="0"/>
          </a:p>
        </p:txBody>
      </p:sp>
      <p:pic>
        <p:nvPicPr>
          <p:cNvPr id="9" name="Immagine 8" descr="Immagine che contiene testo, Carattere, bianco, schermata&#10;&#10;Descrizione generata automaticamente">
            <a:extLst>
              <a:ext uri="{FF2B5EF4-FFF2-40B4-BE49-F238E27FC236}">
                <a16:creationId xmlns:a16="http://schemas.microsoft.com/office/drawing/2014/main" id="{A96837E8-D1B8-7645-6E28-B5CBD474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4" y="4201250"/>
            <a:ext cx="6477913" cy="140824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DF41207-8F83-547D-79A2-6A49BCDA62B2}"/>
              </a:ext>
            </a:extLst>
          </p:cNvPr>
          <p:cNvCxnSpPr>
            <a:cxnSpLocks/>
          </p:cNvCxnSpPr>
          <p:nvPr/>
        </p:nvCxnSpPr>
        <p:spPr>
          <a:xfrm>
            <a:off x="2801566" y="1815829"/>
            <a:ext cx="7976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F4D0FF5-7ADE-A682-0B7F-2B646730A6E8}"/>
              </a:ext>
            </a:extLst>
          </p:cNvPr>
          <p:cNvCxnSpPr>
            <a:cxnSpLocks/>
          </p:cNvCxnSpPr>
          <p:nvPr/>
        </p:nvCxnSpPr>
        <p:spPr>
          <a:xfrm>
            <a:off x="11235447" y="1115437"/>
            <a:ext cx="853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09089D6-9FE6-434D-3D64-DF4BD9B197BD}"/>
              </a:ext>
            </a:extLst>
          </p:cNvPr>
          <p:cNvCxnSpPr>
            <a:cxnSpLocks/>
          </p:cNvCxnSpPr>
          <p:nvPr/>
        </p:nvCxnSpPr>
        <p:spPr>
          <a:xfrm>
            <a:off x="5539154" y="1394296"/>
            <a:ext cx="3886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75254781-588F-4269-4558-896C25DE96CF}"/>
              </a:ext>
            </a:extLst>
          </p:cNvPr>
          <p:cNvCxnSpPr>
            <a:cxnSpLocks/>
          </p:cNvCxnSpPr>
          <p:nvPr/>
        </p:nvCxnSpPr>
        <p:spPr>
          <a:xfrm>
            <a:off x="10651787" y="1394296"/>
            <a:ext cx="1436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E6F21A5F-DF6E-455C-D229-A3508E7024D8}"/>
              </a:ext>
            </a:extLst>
          </p:cNvPr>
          <p:cNvCxnSpPr>
            <a:cxnSpLocks/>
          </p:cNvCxnSpPr>
          <p:nvPr/>
        </p:nvCxnSpPr>
        <p:spPr>
          <a:xfrm>
            <a:off x="5518825" y="1663428"/>
            <a:ext cx="5327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16802DC6-1AF3-026D-72AB-35EA596EF4E5}"/>
              </a:ext>
            </a:extLst>
          </p:cNvPr>
          <p:cNvCxnSpPr>
            <a:cxnSpLocks/>
          </p:cNvCxnSpPr>
          <p:nvPr/>
        </p:nvCxnSpPr>
        <p:spPr>
          <a:xfrm>
            <a:off x="5539154" y="3618688"/>
            <a:ext cx="65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E46DA850-4D73-9F77-F393-8A4BE5805C05}"/>
              </a:ext>
            </a:extLst>
          </p:cNvPr>
          <p:cNvCxnSpPr>
            <a:cxnSpLocks/>
          </p:cNvCxnSpPr>
          <p:nvPr/>
        </p:nvCxnSpPr>
        <p:spPr>
          <a:xfrm>
            <a:off x="7762672" y="2506490"/>
            <a:ext cx="256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8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DA7DEE66-9AD2-0C11-86BA-5F1D64DA3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23042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4E2A6-9A92-76E3-E6AF-F6A98BBDDFF2}"/>
              </a:ext>
            </a:extLst>
          </p:cNvPr>
          <p:cNvSpPr txBox="1"/>
          <p:nvPr/>
        </p:nvSpPr>
        <p:spPr>
          <a:xfrm>
            <a:off x="0" y="2304207"/>
            <a:ext cx="6101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 err="1">
                <a:solidFill>
                  <a:srgbClr val="111111"/>
                </a:solidFill>
                <a:effectLst/>
                <a:latin typeface="KdhgnkAdvTT577c760c"/>
              </a:rPr>
              <a:t>Material</a:t>
            </a:r>
            <a:r>
              <a:rPr lang="it-IT" sz="1800" dirty="0">
                <a:solidFill>
                  <a:srgbClr val="111111"/>
                </a:solidFill>
                <a:effectLst/>
                <a:latin typeface="KdhgnkAdvTT577c760c"/>
              </a:rPr>
              <a:t> and Methods: 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To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lower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complication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rate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pathophysiological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impact after OAGB,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we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performed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an omega loop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gastroileal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bypass (OLGIBP/SAGI) with a 300-cm common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limb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We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compared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HcygppAdvTT3713a231"/>
              </a:rPr>
              <a:t>this</a:t>
            </a:r>
            <a:r>
              <a:rPr lang="it-IT" sz="1800" dirty="0">
                <a:solidFill>
                  <a:srgbClr val="111111"/>
                </a:solidFill>
                <a:effectLst/>
                <a:latin typeface="HcygppAdvTT3713a231"/>
              </a:rPr>
              <a:t> technique with OAGB. </a:t>
            </a:r>
            <a:endParaRPr lang="it-IT" dirty="0"/>
          </a:p>
        </p:txBody>
      </p:sp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A1B095A2-2575-8F03-D07E-125E6001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0" y="3671276"/>
            <a:ext cx="5638800" cy="2540000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65E2F626-6213-C35A-CF9A-79631D96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70" y="25400"/>
            <a:ext cx="5626100" cy="6807200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4CE43A3-5D56-1F42-AE2F-563059DA72EA}"/>
              </a:ext>
            </a:extLst>
          </p:cNvPr>
          <p:cNvSpPr/>
          <p:nvPr/>
        </p:nvSpPr>
        <p:spPr>
          <a:xfrm>
            <a:off x="302309" y="5184843"/>
            <a:ext cx="4843624" cy="3112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0ACEB6F-1EEC-DC70-B0E6-1821AC20BE21}"/>
              </a:ext>
            </a:extLst>
          </p:cNvPr>
          <p:cNvCxnSpPr>
            <a:cxnSpLocks/>
          </p:cNvCxnSpPr>
          <p:nvPr/>
        </p:nvCxnSpPr>
        <p:spPr>
          <a:xfrm>
            <a:off x="6723828" y="319347"/>
            <a:ext cx="5153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03D6A7BE-DED2-D431-D8C2-CD3315C10B5A}"/>
              </a:ext>
            </a:extLst>
          </p:cNvPr>
          <p:cNvCxnSpPr>
            <a:cxnSpLocks/>
          </p:cNvCxnSpPr>
          <p:nvPr/>
        </p:nvCxnSpPr>
        <p:spPr>
          <a:xfrm>
            <a:off x="7038356" y="1162411"/>
            <a:ext cx="4839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2F4ED9F-DEA7-A339-A0CD-D9CC1AD6294F}"/>
              </a:ext>
            </a:extLst>
          </p:cNvPr>
          <p:cNvCxnSpPr>
            <a:cxnSpLocks/>
          </p:cNvCxnSpPr>
          <p:nvPr/>
        </p:nvCxnSpPr>
        <p:spPr>
          <a:xfrm>
            <a:off x="6461181" y="1470454"/>
            <a:ext cx="54162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8F543825-EA0A-BAB2-205D-2B80F258B3CD}"/>
              </a:ext>
            </a:extLst>
          </p:cNvPr>
          <p:cNvCxnSpPr>
            <a:cxnSpLocks/>
          </p:cNvCxnSpPr>
          <p:nvPr/>
        </p:nvCxnSpPr>
        <p:spPr>
          <a:xfrm>
            <a:off x="6461181" y="1729858"/>
            <a:ext cx="3665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43C1538E-BD6C-36B1-2CAD-36574EAEB9C2}"/>
              </a:ext>
            </a:extLst>
          </p:cNvPr>
          <p:cNvCxnSpPr>
            <a:cxnSpLocks/>
          </p:cNvCxnSpPr>
          <p:nvPr/>
        </p:nvCxnSpPr>
        <p:spPr>
          <a:xfrm>
            <a:off x="9961123" y="2563194"/>
            <a:ext cx="19163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1D28189A-86F0-95C4-B12C-460B5515BBF9}"/>
              </a:ext>
            </a:extLst>
          </p:cNvPr>
          <p:cNvCxnSpPr>
            <a:cxnSpLocks/>
          </p:cNvCxnSpPr>
          <p:nvPr/>
        </p:nvCxnSpPr>
        <p:spPr>
          <a:xfrm>
            <a:off x="6461181" y="2851781"/>
            <a:ext cx="54162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FB756365-EA46-C563-D478-7ABFFDF0AFAC}"/>
              </a:ext>
            </a:extLst>
          </p:cNvPr>
          <p:cNvSpPr/>
          <p:nvPr/>
        </p:nvSpPr>
        <p:spPr>
          <a:xfrm>
            <a:off x="6347068" y="4006219"/>
            <a:ext cx="5626101" cy="1178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Pubblicità online, Pagina Web&#10;&#10;Descrizione generata automaticamente">
            <a:extLst>
              <a:ext uri="{FF2B5EF4-FFF2-40B4-BE49-F238E27FC236}">
                <a16:creationId xmlns:a16="http://schemas.microsoft.com/office/drawing/2014/main" id="{00F7D426-FDA7-FCE2-C4CF-4C426C590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376"/>
            <a:ext cx="5649042" cy="2951624"/>
          </a:xfrm>
          <a:prstGeom prst="rect">
            <a:avLst/>
          </a:prstGeom>
          <a:noFill/>
        </p:spPr>
      </p:pic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D8CB62E-CFE6-1AF3-345E-C2178320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" y="3526046"/>
            <a:ext cx="5783385" cy="2951624"/>
          </a:xfrm>
          <a:prstGeom prst="rect">
            <a:avLst/>
          </a:prstGeom>
        </p:spPr>
      </p:pic>
      <p:pic>
        <p:nvPicPr>
          <p:cNvPr id="9" name="Immagine 8" descr="Immagine che contiene clipart, disegno, schizzo&#10;&#10;Descrizione generata automaticamente">
            <a:extLst>
              <a:ext uri="{FF2B5EF4-FFF2-40B4-BE49-F238E27FC236}">
                <a16:creationId xmlns:a16="http://schemas.microsoft.com/office/drawing/2014/main" id="{95769DE9-5D58-0A6C-596E-7B179809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21" y="477376"/>
            <a:ext cx="4416914" cy="52488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4B4268-6CCC-AFA4-B9DD-A45F93598E26}"/>
              </a:ext>
            </a:extLst>
          </p:cNvPr>
          <p:cNvSpPr txBox="1"/>
          <p:nvPr/>
        </p:nvSpPr>
        <p:spPr>
          <a:xfrm>
            <a:off x="6119448" y="6062172"/>
            <a:ext cx="6101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 Luca M,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Himpens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J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Angrisani L, Di Lorenzo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Mahawar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K, Lunardi C, Pellicanò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Clemente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Shikora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S. A New Concept in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Bariatric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Surgery. Single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Anastomosis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Gastro-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Ileal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(SAGI): Technical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Details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and Preliminary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Results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Obes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Surg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2017 Jan;27(1):143-147.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10.1007/s11695-016-2293-y. PMID: 27431665.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9644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463191-4E3D-AE66-DD2E-67BFAC7E1422}"/>
              </a:ext>
            </a:extLst>
          </p:cNvPr>
          <p:cNvSpPr txBox="1"/>
          <p:nvPr/>
        </p:nvSpPr>
        <p:spPr>
          <a:xfrm>
            <a:off x="5202829" y="2998113"/>
            <a:ext cx="1466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VS</a:t>
            </a:r>
          </a:p>
        </p:txBody>
      </p:sp>
      <p:pic>
        <p:nvPicPr>
          <p:cNvPr id="3" name="Immagine 2" descr="Immagine che contiene disegno, clipart, schizzo, illustrazione&#10;&#10;Descrizione generata automaticamente">
            <a:extLst>
              <a:ext uri="{FF2B5EF4-FFF2-40B4-BE49-F238E27FC236}">
                <a16:creationId xmlns:a16="http://schemas.microsoft.com/office/drawing/2014/main" id="{D545C779-09FB-A17F-2F23-C6314449F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77" y="0"/>
            <a:ext cx="561223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FEF869-5CF6-5786-D619-A702B7C9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23" y="0"/>
            <a:ext cx="5715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clipart, schizzo, illustrazione&#10;&#10;Descrizione generata automaticamente">
            <a:extLst>
              <a:ext uri="{FF2B5EF4-FFF2-40B4-BE49-F238E27FC236}">
                <a16:creationId xmlns:a16="http://schemas.microsoft.com/office/drawing/2014/main" id="{D545C779-09FB-A17F-2F23-C6314449F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77" y="0"/>
            <a:ext cx="5612235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683A27-BBFA-DFA2-7B7B-7061D9F3EDC8}"/>
              </a:ext>
            </a:extLst>
          </p:cNvPr>
          <p:cNvSpPr txBox="1"/>
          <p:nvPr/>
        </p:nvSpPr>
        <p:spPr>
          <a:xfrm>
            <a:off x="6096000" y="386862"/>
            <a:ext cx="5907932" cy="37856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paragonabili a RYGB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superiori long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 inferiore di ernie interne rispetto a RYGB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sola anastomosi (RYGB 2 anastomosi – tempi inferiori, rischi inferiori)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DM, risultati comparabili a diversione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biliopancreatica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minor malassorbimento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incrementa RGE / reflusso biliare (piloro) rispetto a OAGB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confermati anche nella chirurgia di revisione (post LSG)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952874-16B2-EFC9-246A-4E9C32027093}"/>
              </a:ext>
            </a:extLst>
          </p:cNvPr>
          <p:cNvSpPr txBox="1"/>
          <p:nvPr/>
        </p:nvSpPr>
        <p:spPr>
          <a:xfrm>
            <a:off x="6096000" y="4696547"/>
            <a:ext cx="5907932" cy="132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Anastomosi tecnicamente difficile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Complicanze sia su anastomosi che su moncone duodenale / pancreas - VB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A19EF95-470E-5A58-2097-6A511FD05546}"/>
              </a:ext>
            </a:extLst>
          </p:cNvPr>
          <p:cNvSpPr/>
          <p:nvPr/>
        </p:nvSpPr>
        <p:spPr>
          <a:xfrm>
            <a:off x="1245140" y="1381328"/>
            <a:ext cx="1459149" cy="13035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9FEF869-5CF6-5786-D619-A702B7C9E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23" y="0"/>
            <a:ext cx="5715000" cy="68199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726F9A-08EF-40CA-8DD5-DF2D9ECD92F0}"/>
              </a:ext>
            </a:extLst>
          </p:cNvPr>
          <p:cNvSpPr txBox="1"/>
          <p:nvPr/>
        </p:nvSpPr>
        <p:spPr>
          <a:xfrm>
            <a:off x="103761" y="435500"/>
            <a:ext cx="5907932" cy="255454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Alternativa a OAGB con miglior controllo del malassorbimento (ansa comune a lunghezza fissa)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 inferiore di ernie interne rispetto a RYGB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sola anastomosi (RYGB 2 anastomosi – tempi inferiori, rischi inferiori)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Anastomosi GI rispetto DI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Complicanze anastomotiche (rispetto a SADI)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F3975C-5C2C-B401-398C-DE3D8E461D43}"/>
              </a:ext>
            </a:extLst>
          </p:cNvPr>
          <p:cNvSpPr txBox="1"/>
          <p:nvPr/>
        </p:nvSpPr>
        <p:spPr>
          <a:xfrm>
            <a:off x="103761" y="3637354"/>
            <a:ext cx="5907932" cy="1631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Tecnica più recente - Pochi dati / studi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Reflusso biliare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Ulcera anastomotica</a:t>
            </a: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Conversione a RYGB</a:t>
            </a:r>
          </a:p>
        </p:txBody>
      </p:sp>
    </p:spTree>
    <p:extLst>
      <p:ext uri="{BB962C8B-B14F-4D97-AF65-F5344CB8AC3E}">
        <p14:creationId xmlns:p14="http://schemas.microsoft.com/office/powerpoint/2010/main" val="33594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463191-4E3D-AE66-DD2E-67BFAC7E1422}"/>
              </a:ext>
            </a:extLst>
          </p:cNvPr>
          <p:cNvSpPr txBox="1"/>
          <p:nvPr/>
        </p:nvSpPr>
        <p:spPr>
          <a:xfrm>
            <a:off x="5202829" y="2998113"/>
            <a:ext cx="1466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VS</a:t>
            </a:r>
          </a:p>
        </p:txBody>
      </p:sp>
      <p:pic>
        <p:nvPicPr>
          <p:cNvPr id="3" name="Immagine 2" descr="Immagine che contiene disegno, clipart, schizzo, illustrazione&#10;&#10;Descrizione generata automaticamente">
            <a:extLst>
              <a:ext uri="{FF2B5EF4-FFF2-40B4-BE49-F238E27FC236}">
                <a16:creationId xmlns:a16="http://schemas.microsoft.com/office/drawing/2014/main" id="{D545C779-09FB-A17F-2F23-C6314449F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77" y="0"/>
            <a:ext cx="561223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FEF869-5CF6-5786-D619-A702B7C9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23" y="0"/>
            <a:ext cx="5715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1524000" y="249684"/>
            <a:ext cx="9144000" cy="73104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Arial"/>
              </a:rPr>
              <a:t>Tipologia delle procedure eseguite dal 2012 al 2023</a:t>
            </a:r>
          </a:p>
        </p:txBody>
      </p:sp>
      <p:graphicFrame>
        <p:nvGraphicFramePr>
          <p:cNvPr id="2" name="Grafico 1"/>
          <p:cNvGraphicFramePr/>
          <p:nvPr>
            <p:extLst>
              <p:ext uri="{D42A27DB-BD31-4B8C-83A1-F6EECF244321}">
                <p14:modId xmlns:p14="http://schemas.microsoft.com/office/powerpoint/2010/main" val="2004873350"/>
              </p:ext>
            </p:extLst>
          </p:nvPr>
        </p:nvGraphicFramePr>
        <p:xfrm>
          <a:off x="0" y="980728"/>
          <a:ext cx="914400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91FBCE-7A7B-1D6B-C6FB-3E35D2F8471B}"/>
              </a:ext>
            </a:extLst>
          </p:cNvPr>
          <p:cNvSpPr txBox="1"/>
          <p:nvPr/>
        </p:nvSpPr>
        <p:spPr>
          <a:xfrm>
            <a:off x="8998086" y="1165701"/>
            <a:ext cx="3047999" cy="861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500" dirty="0"/>
              <a:t>Negli ultimi 10 anni: 212.684 </a:t>
            </a:r>
            <a:r>
              <a:rPr lang="it-IT" sz="2500" dirty="0" err="1"/>
              <a:t>bariatrici</a:t>
            </a:r>
            <a:endParaRPr lang="it-IT" sz="2500" dirty="0"/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A14851CC-62C1-BCB7-E810-A81F641CCA57}"/>
              </a:ext>
            </a:extLst>
          </p:cNvPr>
          <p:cNvSpPr/>
          <p:nvPr/>
        </p:nvSpPr>
        <p:spPr>
          <a:xfrm rot="14863096">
            <a:off x="5147317" y="-1210973"/>
            <a:ext cx="243192" cy="74213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AA56C7-B1E9-6BDE-2A7B-D3713A646047}"/>
              </a:ext>
            </a:extLst>
          </p:cNvPr>
          <p:cNvSpPr txBox="1"/>
          <p:nvPr/>
        </p:nvSpPr>
        <p:spPr>
          <a:xfrm>
            <a:off x="9327484" y="3888059"/>
            <a:ext cx="2564296" cy="2400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500" b="1" dirty="0"/>
          </a:p>
          <a:p>
            <a:pPr algn="ctr"/>
            <a:r>
              <a:rPr lang="it-IT" sz="2500" b="1" dirty="0"/>
              <a:t>La chirurgia di revisione più comune è su una LSG</a:t>
            </a:r>
          </a:p>
          <a:p>
            <a:pPr algn="ctr"/>
            <a:endParaRPr lang="it-IT" sz="25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D39FF5-5AAF-BF72-DC4B-A1EA54585DC0}"/>
              </a:ext>
            </a:extLst>
          </p:cNvPr>
          <p:cNvSpPr txBox="1"/>
          <p:nvPr/>
        </p:nvSpPr>
        <p:spPr>
          <a:xfrm>
            <a:off x="8998086" y="2506541"/>
            <a:ext cx="3047998" cy="12464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500" dirty="0"/>
              <a:t>105.278</a:t>
            </a:r>
          </a:p>
          <a:p>
            <a:pPr algn="ctr"/>
            <a:r>
              <a:rPr lang="it-IT" sz="2500" dirty="0"/>
              <a:t>Sleeve </a:t>
            </a:r>
            <a:r>
              <a:rPr lang="it-IT" sz="2500" dirty="0" err="1"/>
              <a:t>Gastrectomy</a:t>
            </a:r>
            <a:endParaRPr lang="it-IT" sz="2500" dirty="0"/>
          </a:p>
          <a:p>
            <a:pPr algn="ctr"/>
            <a:r>
              <a:rPr lang="it-IT" sz="2500" dirty="0"/>
              <a:t>(quasi 50%)</a:t>
            </a:r>
          </a:p>
        </p:txBody>
      </p:sp>
    </p:spTree>
    <p:extLst>
      <p:ext uri="{BB962C8B-B14F-4D97-AF65-F5344CB8AC3E}">
        <p14:creationId xmlns:p14="http://schemas.microsoft.com/office/powerpoint/2010/main" val="605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463191-4E3D-AE66-DD2E-67BFAC7E1422}"/>
              </a:ext>
            </a:extLst>
          </p:cNvPr>
          <p:cNvSpPr txBox="1"/>
          <p:nvPr/>
        </p:nvSpPr>
        <p:spPr>
          <a:xfrm>
            <a:off x="5202829" y="2998113"/>
            <a:ext cx="1466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VS</a:t>
            </a:r>
          </a:p>
        </p:txBody>
      </p:sp>
      <p:pic>
        <p:nvPicPr>
          <p:cNvPr id="3" name="Immagine 2" descr="Immagine che contiene disegno, clipart, schizzo, illustrazione&#10;&#10;Descrizione generata automaticamente">
            <a:extLst>
              <a:ext uri="{FF2B5EF4-FFF2-40B4-BE49-F238E27FC236}">
                <a16:creationId xmlns:a16="http://schemas.microsoft.com/office/drawing/2014/main" id="{D545C779-09FB-A17F-2F23-C6314449F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77" y="0"/>
            <a:ext cx="561223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FEF869-5CF6-5786-D619-A702B7C9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23" y="0"/>
            <a:ext cx="5715000" cy="6819900"/>
          </a:xfrm>
          <a:prstGeom prst="rect">
            <a:avLst/>
          </a:prstGeom>
        </p:spPr>
      </p:pic>
      <p:pic>
        <p:nvPicPr>
          <p:cNvPr id="4" name="Immagine 3" descr="Immagine che contiene testo, schermata, logo, design&#10;&#10;Descrizione generata automaticamente">
            <a:extLst>
              <a:ext uri="{FF2B5EF4-FFF2-40B4-BE49-F238E27FC236}">
                <a16:creationId xmlns:a16="http://schemas.microsoft.com/office/drawing/2014/main" id="{30F810FA-F2AD-85C0-E87F-97779DD77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11" y="1543630"/>
            <a:ext cx="4014177" cy="37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FB4CF7-EE95-B5EB-7382-3CB72F0208FA}"/>
              </a:ext>
            </a:extLst>
          </p:cNvPr>
          <p:cNvSpPr txBox="1"/>
          <p:nvPr/>
        </p:nvSpPr>
        <p:spPr>
          <a:xfrm>
            <a:off x="0" y="38288"/>
            <a:ext cx="12192000" cy="487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6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Chirurgia </a:t>
            </a:r>
            <a:r>
              <a:rPr lang="it-IT" sz="2600" b="1" kern="1200" spc="-5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bariatric</a:t>
            </a:r>
            <a:r>
              <a:rPr lang="it-IT" sz="2600" b="1" spc="-5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a</a:t>
            </a:r>
            <a:r>
              <a:rPr lang="it-IT" sz="2600" b="1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di r</a:t>
            </a:r>
            <a:r>
              <a:rPr lang="it-IT" sz="26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evisione</a:t>
            </a:r>
          </a:p>
        </p:txBody>
      </p:sp>
      <p:pic>
        <p:nvPicPr>
          <p:cNvPr id="3" name="Immagine 2" descr="Immagine che contiene cartone animato, schermata, illustrazione&#10;&#10;Descrizione generata automaticamente">
            <a:extLst>
              <a:ext uri="{FF2B5EF4-FFF2-40B4-BE49-F238E27FC236}">
                <a16:creationId xmlns:a16="http://schemas.microsoft.com/office/drawing/2014/main" id="{0CE9317A-3BB2-ACD2-CD4B-0783CF54F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042"/>
            <a:ext cx="4599433" cy="2100790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F2D16A-4B3E-4C68-4804-403E1739CBBF}"/>
              </a:ext>
            </a:extLst>
          </p:cNvPr>
          <p:cNvSpPr txBox="1"/>
          <p:nvPr/>
        </p:nvSpPr>
        <p:spPr>
          <a:xfrm>
            <a:off x="-72958" y="486166"/>
            <a:ext cx="5203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Fallimento (</a:t>
            </a:r>
            <a:r>
              <a:rPr lang="it-IT" sz="1800" b="1" kern="1200" spc="-5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insufficient</a:t>
            </a:r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 weight </a:t>
            </a:r>
            <a:r>
              <a:rPr lang="it-IT" sz="1800" b="1" kern="1200" spc="-5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loss</a:t>
            </a:r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 or weight </a:t>
            </a:r>
            <a:r>
              <a:rPr lang="it-IT" sz="1800" b="1" kern="1200" spc="-5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regain</a:t>
            </a:r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)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249126-529B-21D1-47D1-B388E9916551}"/>
              </a:ext>
            </a:extLst>
          </p:cNvPr>
          <p:cNvSpPr txBox="1"/>
          <p:nvPr/>
        </p:nvSpPr>
        <p:spPr>
          <a:xfrm>
            <a:off x="-1" y="5214318"/>
            <a:ext cx="48469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Franken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RJ, et al. Treatment Options for Weight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Regain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Insufficient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Weight Loss After Sleeve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Gastrectomy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Review and Meta-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2022 Jun;32(6):2035-2046. </a:t>
            </a:r>
          </a:p>
          <a:p>
            <a:pPr algn="just"/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Athanasiadis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DI et al.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with weight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regain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post-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bariatric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surgery: a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review.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2021 Aug;35(8):4069-4084.</a:t>
            </a:r>
          </a:p>
          <a:p>
            <a:pPr algn="just"/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Brethauer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review on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reoperative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bariatric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surgery: American Society for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Bariatric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Surgery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Revision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Task Force.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Relat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2014 Sep-Oct;10(5):952-72. 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8268FC-18BE-3165-0827-155BE766106B}"/>
              </a:ext>
            </a:extLst>
          </p:cNvPr>
          <p:cNvSpPr txBox="1"/>
          <p:nvPr/>
        </p:nvSpPr>
        <p:spPr>
          <a:xfrm>
            <a:off x="5158233" y="1089284"/>
            <a:ext cx="6805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GERD post </a:t>
            </a:r>
            <a:r>
              <a:rPr lang="it-IT" sz="1800" b="1" kern="1200" spc="-5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bariatrica</a:t>
            </a:r>
            <a:r>
              <a:rPr lang="it-IT" sz="1800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 – GERD post LSG</a:t>
            </a:r>
            <a:endParaRPr lang="it-IT" dirty="0"/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DF98CB5D-3B00-F41D-FD48-2AD9AA0CF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751943"/>
              </p:ext>
            </p:extLst>
          </p:nvPr>
        </p:nvGraphicFramePr>
        <p:xfrm>
          <a:off x="4846948" y="1483019"/>
          <a:ext cx="4282471" cy="210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010">
                  <a:extLst>
                    <a:ext uri="{9D8B030D-6E8A-4147-A177-3AD203B41FA5}">
                      <a16:colId xmlns:a16="http://schemas.microsoft.com/office/drawing/2014/main" val="576129422"/>
                    </a:ext>
                  </a:extLst>
                </a:gridCol>
                <a:gridCol w="2040461">
                  <a:extLst>
                    <a:ext uri="{9D8B030D-6E8A-4147-A177-3AD203B41FA5}">
                      <a16:colId xmlns:a16="http://schemas.microsoft.com/office/drawing/2014/main" val="787083180"/>
                    </a:ext>
                  </a:extLst>
                </a:gridCol>
              </a:tblGrid>
              <a:tr h="404613">
                <a:tc>
                  <a:txBody>
                    <a:bodyPr/>
                    <a:lstStyle/>
                    <a:p>
                      <a:pPr algn="ctr"/>
                      <a:endParaRPr lang="it-IT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POST-SLEEVE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307668"/>
                  </a:ext>
                </a:extLst>
              </a:tr>
              <a:tr h="424524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– 76 %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14923"/>
                  </a:ext>
                </a:extLst>
              </a:tr>
              <a:tr h="424524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Esofagite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– 41 %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390541"/>
                  </a:ext>
                </a:extLst>
              </a:tr>
              <a:tr h="424524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di 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98272"/>
                  </a:ext>
                </a:extLst>
              </a:tr>
              <a:tr h="424524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– 18.8 %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149808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F1112760-5DA9-67CA-F004-A58207AF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46" y="3987266"/>
            <a:ext cx="1371600" cy="1473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2139442-68FD-2FA8-702C-EBC28C3D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90" y="3978233"/>
            <a:ext cx="1947983" cy="146476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E4978D-72F0-4D40-2DB9-453C9887FC2A}"/>
              </a:ext>
            </a:extLst>
          </p:cNvPr>
          <p:cNvSpPr txBox="1"/>
          <p:nvPr/>
        </p:nvSpPr>
        <p:spPr>
          <a:xfrm>
            <a:off x="5432610" y="5666733"/>
            <a:ext cx="6791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et al.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sleeve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gastrectomy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gastroesophageal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reflux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sistematic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2011;7(4):510-5</a:t>
            </a:r>
          </a:p>
          <a:p>
            <a:pPr algn="r"/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Kindel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TL et al. The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Gastroesophageal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Reflux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Barrett's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Bariatric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2016 Apr;26(4):718</a:t>
            </a:r>
          </a:p>
          <a:p>
            <a:pPr algn="r"/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Howard et al,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2011; Brandon A,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2018;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Gorodner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alt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2018; 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Kindel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TL et al.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2016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C3721C-B961-B32A-4C52-515146F5FA9B}"/>
              </a:ext>
            </a:extLst>
          </p:cNvPr>
          <p:cNvSpPr txBox="1"/>
          <p:nvPr/>
        </p:nvSpPr>
        <p:spPr>
          <a:xfrm>
            <a:off x="9376934" y="1681650"/>
            <a:ext cx="2738327" cy="20705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Tubulo ad alta pressione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Alterazione angolo di His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Disfunzione del LES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Fondo gastrico in eccesso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Ernia </a:t>
            </a:r>
            <a:r>
              <a:rPr lang="it-IT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jatale</a:t>
            </a: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post operatoria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Abitudini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alimentari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scorrette</a:t>
            </a:r>
            <a:endParaRPr lang="en-US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6F3EAB8-C995-AC11-8B8B-A132BC61D657}"/>
              </a:ext>
            </a:extLst>
          </p:cNvPr>
          <p:cNvSpPr txBox="1"/>
          <p:nvPr/>
        </p:nvSpPr>
        <p:spPr>
          <a:xfrm>
            <a:off x="9376933" y="4437137"/>
            <a:ext cx="2738328" cy="7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GERD post LSG </a:t>
            </a: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8 – 76 %</a:t>
            </a:r>
            <a:endParaRPr lang="it-IT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BE 8 % - 18.8 %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6FC013A-7BDC-BB95-314C-601E1F7F4B3E}"/>
              </a:ext>
            </a:extLst>
          </p:cNvPr>
          <p:cNvSpPr txBox="1"/>
          <p:nvPr/>
        </p:nvSpPr>
        <p:spPr>
          <a:xfrm>
            <a:off x="58157" y="2983384"/>
            <a:ext cx="2738327" cy="20705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Dilatazione del tubulo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Fondo gastrico in eccesso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Tubulo «largo»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Eccessiva distanza dal piloro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Indicazione a chirurgia primaria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Abitudini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alimentari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scorrette</a:t>
            </a:r>
            <a:endParaRPr lang="en-US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D340EA-CDB8-F879-AD83-D335A5D83F00}"/>
              </a:ext>
            </a:extLst>
          </p:cNvPr>
          <p:cNvSpPr txBox="1"/>
          <p:nvPr/>
        </p:nvSpPr>
        <p:spPr>
          <a:xfrm>
            <a:off x="2762227" y="3264715"/>
            <a:ext cx="2102775" cy="1720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 post post </a:t>
            </a:r>
            <a:r>
              <a:rPr lang="it-IT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bariatrica</a:t>
            </a:r>
            <a:endParaRPr lang="it-IT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3.2 – 35.1 %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 post LSG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17.3 – 35.1 %</a:t>
            </a:r>
          </a:p>
        </p:txBody>
      </p:sp>
    </p:spTree>
    <p:extLst>
      <p:ext uri="{BB962C8B-B14F-4D97-AF65-F5344CB8AC3E}">
        <p14:creationId xmlns:p14="http://schemas.microsoft.com/office/powerpoint/2010/main" val="23423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5BB0501-C4AB-C22E-6ECB-3F11792CB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16600" cy="1818092"/>
          </a:xfrm>
          <a:prstGeom prst="rect">
            <a:avLst/>
          </a:prstGeom>
        </p:spPr>
      </p:pic>
      <p:pic>
        <p:nvPicPr>
          <p:cNvPr id="5" name="Immagine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47B1725F-D1E1-329B-7406-62A4EB07B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492"/>
            <a:ext cx="5702300" cy="3048000"/>
          </a:xfrm>
          <a:prstGeom prst="rect">
            <a:avLst/>
          </a:prstGeom>
        </p:spPr>
      </p:pic>
      <p:pic>
        <p:nvPicPr>
          <p:cNvPr id="7" name="Immagine 6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289D08D1-CA43-C084-ACC3-22F1B5D1C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492"/>
            <a:ext cx="7772400" cy="23670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026DD8D-721A-EEEC-0B28-86F7DEC6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5185"/>
            <a:ext cx="6096000" cy="1182378"/>
          </a:xfrm>
          <a:prstGeom prst="rect">
            <a:avLst/>
          </a:prstGeom>
        </p:spPr>
      </p:pic>
      <p:pic>
        <p:nvPicPr>
          <p:cNvPr id="10" name="Immagine 9" descr="Immagine che contiene testo, schermata, ricevuta, Carattere&#10;&#10;Descrizione generata automaticamente">
            <a:extLst>
              <a:ext uri="{FF2B5EF4-FFF2-40B4-BE49-F238E27FC236}">
                <a16:creationId xmlns:a16="http://schemas.microsoft.com/office/drawing/2014/main" id="{9DE3CB96-CFDA-EE81-0A23-6D062CD44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58" y="3167563"/>
            <a:ext cx="4170185" cy="304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E83D71-927C-8629-CA0A-1EA4F7555EAA}"/>
              </a:ext>
            </a:extLst>
          </p:cNvPr>
          <p:cNvSpPr txBox="1"/>
          <p:nvPr/>
        </p:nvSpPr>
        <p:spPr>
          <a:xfrm>
            <a:off x="120920" y="1808091"/>
            <a:ext cx="6096000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SADI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appears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to be a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promising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surgical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method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.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It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seems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to be a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safer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procedure in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terms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of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complications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considering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it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to be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advanced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bariatric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surgery. The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results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are good (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equal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or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better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than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the GBP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at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some points) in a short-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term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follow-up;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however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, a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longer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follow-up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period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and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larger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study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population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are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needed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to determine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its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 full </a:t>
            </a:r>
            <a:r>
              <a:rPr lang="it-IT" sz="1800" dirty="0" err="1">
                <a:solidFill>
                  <a:srgbClr val="111111"/>
                </a:solidFill>
                <a:effectLst/>
                <a:latin typeface="YlwggrAdvTT3713a231"/>
              </a:rPr>
              <a:t>potential</a:t>
            </a:r>
            <a:r>
              <a:rPr lang="it-IT" sz="1800" dirty="0">
                <a:solidFill>
                  <a:srgbClr val="111111"/>
                </a:solidFill>
                <a:effectLst/>
                <a:latin typeface="YlwggrAdvTT3713a231"/>
              </a:rPr>
              <a:t>. </a:t>
            </a:r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1C0E72B-DFC7-9557-527A-64D04215AEB3}"/>
              </a:ext>
            </a:extLst>
          </p:cNvPr>
          <p:cNvSpPr/>
          <p:nvPr/>
        </p:nvSpPr>
        <p:spPr>
          <a:xfrm>
            <a:off x="11011711" y="2509736"/>
            <a:ext cx="544749" cy="243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595251C3-FCB6-E7EB-58F4-D3A70947289D}"/>
              </a:ext>
            </a:extLst>
          </p:cNvPr>
          <p:cNvSpPr/>
          <p:nvPr/>
        </p:nvSpPr>
        <p:spPr>
          <a:xfrm>
            <a:off x="1945532" y="4622901"/>
            <a:ext cx="5754726" cy="243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4444E20-E00C-4748-2C41-380B835C5C23}"/>
              </a:ext>
            </a:extLst>
          </p:cNvPr>
          <p:cNvSpPr/>
          <p:nvPr/>
        </p:nvSpPr>
        <p:spPr>
          <a:xfrm>
            <a:off x="1945532" y="5388144"/>
            <a:ext cx="5754726" cy="243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38F0A4C-5FB1-BC79-408F-825F43E2234F}"/>
              </a:ext>
            </a:extLst>
          </p:cNvPr>
          <p:cNvSpPr txBox="1"/>
          <p:nvPr/>
        </p:nvSpPr>
        <p:spPr>
          <a:xfrm>
            <a:off x="2895870" y="-3418772"/>
            <a:ext cx="9296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/>
              <a:t>Ceha</a:t>
            </a:r>
            <a:r>
              <a:rPr lang="it-IT" sz="1200" dirty="0"/>
              <a:t> CMM, van </a:t>
            </a:r>
            <a:r>
              <a:rPr lang="it-IT" sz="1200" dirty="0" err="1"/>
              <a:t>Wezenbeek</a:t>
            </a:r>
            <a:r>
              <a:rPr lang="it-IT" sz="1200" dirty="0"/>
              <a:t> MR, </a:t>
            </a:r>
            <a:r>
              <a:rPr lang="it-IT" sz="1200" dirty="0" err="1"/>
              <a:t>Versteegden</a:t>
            </a:r>
            <a:r>
              <a:rPr lang="it-IT" sz="1200" dirty="0"/>
              <a:t> DPA, </a:t>
            </a:r>
            <a:r>
              <a:rPr lang="it-IT" sz="1200" dirty="0" err="1"/>
              <a:t>Smulders</a:t>
            </a:r>
            <a:r>
              <a:rPr lang="it-IT" sz="1200" dirty="0"/>
              <a:t> JF, </a:t>
            </a:r>
            <a:r>
              <a:rPr lang="it-IT" sz="1200" dirty="0" err="1"/>
              <a:t>Nienhuijs</a:t>
            </a:r>
            <a:r>
              <a:rPr lang="it-IT" sz="1200" dirty="0"/>
              <a:t> SW. </a:t>
            </a:r>
            <a:r>
              <a:rPr lang="it-IT" sz="1200" dirty="0" err="1"/>
              <a:t>Matched</a:t>
            </a:r>
            <a:r>
              <a:rPr lang="it-IT" sz="1200" dirty="0"/>
              <a:t> Short-</a:t>
            </a:r>
            <a:r>
              <a:rPr lang="it-IT" sz="1200" dirty="0" err="1"/>
              <a:t>Term</a:t>
            </a:r>
            <a:r>
              <a:rPr lang="it-IT" sz="1200" dirty="0"/>
              <a:t> </a:t>
            </a:r>
            <a:r>
              <a:rPr lang="it-IT" sz="1200" dirty="0" err="1"/>
              <a:t>Results</a:t>
            </a:r>
            <a:r>
              <a:rPr lang="it-IT" sz="1200" dirty="0"/>
              <a:t> of SADI Versus GBP After Sleeve </a:t>
            </a:r>
            <a:r>
              <a:rPr lang="it-IT" sz="1200" dirty="0" err="1"/>
              <a:t>Gastrectomy</a:t>
            </a:r>
            <a:r>
              <a:rPr lang="it-IT" sz="1200" dirty="0"/>
              <a:t>. </a:t>
            </a:r>
            <a:r>
              <a:rPr lang="it-IT" sz="1200" dirty="0" err="1"/>
              <a:t>Obes</a:t>
            </a:r>
            <a:r>
              <a:rPr lang="it-IT" sz="1200" dirty="0"/>
              <a:t> </a:t>
            </a:r>
            <a:r>
              <a:rPr lang="it-IT" sz="1200" dirty="0" err="1"/>
              <a:t>Surg</a:t>
            </a:r>
            <a:r>
              <a:rPr lang="it-IT" sz="1200" dirty="0"/>
              <a:t>. 2018 Dec;28(12):3809-3814. </a:t>
            </a:r>
            <a:r>
              <a:rPr lang="it-IT" sz="1200" dirty="0" err="1"/>
              <a:t>doi</a:t>
            </a:r>
            <a:r>
              <a:rPr lang="it-IT" sz="1200" dirty="0"/>
              <a:t>: 10.1007/s11695-018-3415-5. PMID: 30039236.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8E245BA-EA8E-F81A-1546-62506D87C331}"/>
              </a:ext>
            </a:extLst>
          </p:cNvPr>
          <p:cNvSpPr txBox="1"/>
          <p:nvPr/>
        </p:nvSpPr>
        <p:spPr>
          <a:xfrm>
            <a:off x="5321030" y="6400168"/>
            <a:ext cx="6870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Ceha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CMM, van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Wezenbeek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MR,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Versteegden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DPA,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Smulders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JF,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Nienhuijs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SW.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Matched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Short-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Term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Results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of SADI Versus GBP After Sleeve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Gastrectomy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Obes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Surg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2018 Dec;28(12):3809-3814.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053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EB3F37C-C129-EEB0-19D9-F8A667FD7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125651"/>
            <a:ext cx="4473416" cy="1763605"/>
          </a:xfrm>
          <a:prstGeom prst="rect">
            <a:avLst/>
          </a:prstGeom>
        </p:spPr>
      </p:pic>
      <p:pic>
        <p:nvPicPr>
          <p:cNvPr id="6" name="Immagine 5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3AA7BF5C-33F3-A629-881C-C794540A9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" y="1893972"/>
            <a:ext cx="4563353" cy="4838377"/>
          </a:xfrm>
          <a:prstGeom prst="rect">
            <a:avLst/>
          </a:prstGeom>
        </p:spPr>
      </p:pic>
      <p:pic>
        <p:nvPicPr>
          <p:cNvPr id="8" name="Immagine 7" descr="Immagine che contiene clipart, cartone animato, illustrazione&#10;&#10;Descrizione generata automaticamente">
            <a:extLst>
              <a:ext uri="{FF2B5EF4-FFF2-40B4-BE49-F238E27FC236}">
                <a16:creationId xmlns:a16="http://schemas.microsoft.com/office/drawing/2014/main" id="{1FB82D16-5081-4934-098B-5F9DA02DB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51" y="785019"/>
            <a:ext cx="1751249" cy="27965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190A16-F072-7E13-9D42-0FC1E5822D3F}"/>
              </a:ext>
            </a:extLst>
          </p:cNvPr>
          <p:cNvSpPr txBox="1"/>
          <p:nvPr/>
        </p:nvSpPr>
        <p:spPr>
          <a:xfrm>
            <a:off x="6400801" y="785019"/>
            <a:ext cx="548004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 err="1">
                <a:effectLst/>
                <a:latin typeface="MyriadPro"/>
              </a:rPr>
              <a:t>Revisional</a:t>
            </a:r>
            <a:r>
              <a:rPr lang="it-IT" sz="1800" b="1" dirty="0">
                <a:effectLst/>
                <a:latin typeface="MyriadPro"/>
              </a:rPr>
              <a:t> </a:t>
            </a:r>
            <a:r>
              <a:rPr lang="it-IT" sz="1800" b="1" dirty="0" err="1">
                <a:effectLst/>
                <a:latin typeface="MyriadPro"/>
              </a:rPr>
              <a:t>procedures</a:t>
            </a:r>
            <a:r>
              <a:rPr lang="it-IT" sz="1800" b="1" dirty="0">
                <a:effectLst/>
                <a:latin typeface="MyriadPro"/>
              </a:rPr>
              <a:t> </a:t>
            </a:r>
            <a:endParaRPr lang="it-IT" dirty="0"/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STIX" panose="02020603050405020304" pitchFamily="18" charset="0"/>
              </a:rPr>
              <a:t>Two-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step’s</a:t>
            </a:r>
            <a:r>
              <a:rPr lang="it-IT" sz="1800" dirty="0">
                <a:effectLst/>
                <a:latin typeface="STIX" panose="02020603050405020304" pitchFamily="18" charset="0"/>
              </a:rPr>
              <a:t> procedure 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young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patients</a:t>
            </a:r>
            <a:r>
              <a:rPr lang="it-IT" sz="1800" dirty="0">
                <a:effectLst/>
                <a:latin typeface="STIX" panose="02020603050405020304" pitchFamily="18" charset="0"/>
              </a:rPr>
              <a:t> (age &lt; 40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years</a:t>
            </a:r>
            <a:r>
              <a:rPr lang="it-IT" sz="1800" dirty="0">
                <a:effectLst/>
                <a:latin typeface="STIX" panose="02020603050405020304" pitchFamily="18" charset="0"/>
              </a:rPr>
              <a:t>) and/or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challenging</a:t>
            </a:r>
            <a:r>
              <a:rPr lang="it-IT" sz="1800" dirty="0">
                <a:effectLst/>
                <a:latin typeface="STIX" panose="02020603050405020304" pitchFamily="18" charset="0"/>
              </a:rPr>
              <a:t>/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complex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cases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TIX" panose="02020603050405020304" pitchFamily="18" charset="0"/>
              </a:rPr>
              <a:t>Inadequate</a:t>
            </a:r>
            <a:r>
              <a:rPr lang="it-IT" sz="1800" dirty="0">
                <a:effectLst/>
                <a:latin typeface="STIX" panose="02020603050405020304" pitchFamily="18" charset="0"/>
              </a:rPr>
              <a:t> weight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loss</a:t>
            </a:r>
            <a:r>
              <a:rPr lang="it-IT" sz="1800" dirty="0">
                <a:effectLst/>
                <a:latin typeface="STIX" panose="02020603050405020304" pitchFamily="18" charset="0"/>
              </a:rPr>
              <a:t> and/or weight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regain</a:t>
            </a:r>
            <a:r>
              <a:rPr lang="it-IT" sz="1800" dirty="0">
                <a:effectLst/>
                <a:latin typeface="STIX" panose="02020603050405020304" pitchFamily="18" charset="0"/>
              </a:rPr>
              <a:t> after sleeve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gastrectomy</a:t>
            </a:r>
            <a:r>
              <a:rPr lang="it-IT" sz="1800" dirty="0">
                <a:effectLst/>
                <a:latin typeface="STIX" panose="02020603050405020304" pitchFamily="18" charset="0"/>
              </a:rPr>
              <a:t> and 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other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selected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cases</a:t>
            </a:r>
            <a:endParaRPr lang="it-IT" sz="1800" dirty="0">
              <a:effectLst/>
              <a:latin typeface="STIX" panose="02020603050405020304" pitchFamily="18" charset="0"/>
            </a:endParaRPr>
          </a:p>
          <a:p>
            <a:pPr algn="just" fontAlgn="auto">
              <a:buFont typeface="Arial" panose="020B0604020202020204" pitchFamily="34" charset="0"/>
              <a:buChar char="•"/>
            </a:pPr>
            <a:endParaRPr lang="it-IT" dirty="0">
              <a:latin typeface="STIX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STIX" panose="02020603050405020304" pitchFamily="18" charset="0"/>
              </a:rPr>
              <a:t>Absolute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contraindications</a:t>
            </a:r>
            <a:r>
              <a:rPr lang="it-IT" sz="1800" dirty="0">
                <a:effectLst/>
                <a:latin typeface="STIX" panose="02020603050405020304" pitchFamily="18" charset="0"/>
              </a:rPr>
              <a:t> are: 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TIX" panose="02020603050405020304" pitchFamily="18" charset="0"/>
              </a:rPr>
              <a:t>Barrett’s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esophagus</a:t>
            </a:r>
            <a:endParaRPr lang="it-IT" dirty="0">
              <a:latin typeface="STIX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STIX" panose="02020603050405020304" pitchFamily="18" charset="0"/>
              </a:rPr>
              <a:t>Severe gastro-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esophageal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reflux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disease</a:t>
            </a:r>
            <a:endParaRPr lang="it-IT" sz="1800" dirty="0">
              <a:effectLst/>
              <a:latin typeface="STIX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STIX" panose="02020603050405020304" pitchFamily="18" charset="0"/>
              </a:rPr>
              <a:t>H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iatal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hernia</a:t>
            </a:r>
            <a:r>
              <a:rPr lang="it-IT" sz="1800" dirty="0">
                <a:effectLst/>
                <a:latin typeface="STIX" panose="02020603050405020304" pitchFamily="18" charset="0"/>
              </a:rPr>
              <a:t> (</a:t>
            </a:r>
            <a:r>
              <a:rPr lang="it-IT" sz="1600" dirty="0">
                <a:latin typeface="STIX" panose="02020603050405020304" pitchFamily="18" charset="0"/>
              </a:rPr>
              <a:t>m</a:t>
            </a:r>
            <a:r>
              <a:rPr lang="it-IT" sz="1600" dirty="0">
                <a:effectLst/>
                <a:latin typeface="STIX" panose="02020603050405020304" pitchFamily="18" charset="0"/>
              </a:rPr>
              <a:t>ajor &gt; 4 cm)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STIX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STIX" panose="02020603050405020304" pitchFamily="18" charset="0"/>
              </a:rPr>
              <a:t>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conclusion</a:t>
            </a:r>
            <a:r>
              <a:rPr lang="it-IT" sz="1800" dirty="0">
                <a:effectLst/>
                <a:latin typeface="STIX" panose="02020603050405020304" pitchFamily="18" charset="0"/>
              </a:rPr>
              <a:t>, SADI-S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is</a:t>
            </a:r>
            <a:r>
              <a:rPr lang="it-IT" sz="1800" dirty="0">
                <a:effectLst/>
                <a:latin typeface="STIX" panose="02020603050405020304" pitchFamily="18" charset="0"/>
              </a:rPr>
              <a:t> a safe procedure, thanks to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its</a:t>
            </a:r>
            <a:r>
              <a:rPr lang="it-IT" sz="1800" dirty="0">
                <a:effectLst/>
                <a:latin typeface="STIX" panose="02020603050405020304" pitchFamily="18" charset="0"/>
              </a:rPr>
              <a:t> low rate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early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complications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Our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experience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confirms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reproducibility</a:t>
            </a:r>
            <a:r>
              <a:rPr lang="it-IT" sz="1800" dirty="0">
                <a:effectLst/>
                <a:latin typeface="STIX" panose="02020603050405020304" pitchFamily="18" charset="0"/>
              </a:rPr>
              <a:t> of the technique,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provided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that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performed</a:t>
            </a:r>
            <a:r>
              <a:rPr lang="it-IT" sz="1800" dirty="0">
                <a:effectLst/>
                <a:latin typeface="STIX" panose="02020603050405020304" pitchFamily="18" charset="0"/>
              </a:rPr>
              <a:t> 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referral</a:t>
            </a:r>
            <a:r>
              <a:rPr lang="it-IT" sz="1800" dirty="0">
                <a:effectLst/>
                <a:latin typeface="STIX" panose="02020603050405020304" pitchFamily="18" charset="0"/>
              </a:rPr>
              <a:t> centers. So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</a:t>
            </a:r>
            <a:r>
              <a:rPr lang="it-IT" sz="1800" dirty="0">
                <a:effectLst/>
                <a:latin typeface="STIX" panose="02020603050405020304" pitchFamily="18" charset="0"/>
              </a:rPr>
              <a:t> can conclude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that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it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can be one of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procedures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choice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in the treatment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superobese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patient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and in case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failed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results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after sleeve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gastrectomy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.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endParaRPr lang="it-IT" sz="1600" dirty="0"/>
          </a:p>
          <a:p>
            <a:pPr algn="just"/>
            <a:endParaRPr lang="it-IT" sz="1600" dirty="0"/>
          </a:p>
          <a:p>
            <a:pPr fontAlgn="auto"/>
            <a:endParaRPr lang="it-IT" sz="1600" dirty="0">
              <a:effectLst/>
              <a:latin typeface="STIX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3BB8FE-2C49-10A3-D49A-98F7340C8631}"/>
              </a:ext>
            </a:extLst>
          </p:cNvPr>
          <p:cNvSpPr txBox="1"/>
          <p:nvPr/>
        </p:nvSpPr>
        <p:spPr>
          <a:xfrm>
            <a:off x="6096000" y="61842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/>
              <a:t>Pennestrì</a:t>
            </a:r>
            <a:r>
              <a:rPr lang="it-IT" sz="1200" dirty="0"/>
              <a:t> </a:t>
            </a:r>
            <a:r>
              <a:rPr lang="it-IT" sz="1200" dirty="0" err="1"/>
              <a:t>F</a:t>
            </a:r>
            <a:r>
              <a:rPr lang="it-IT" sz="1200" dirty="0"/>
              <a:t>, Sessa L, Prioli </a:t>
            </a:r>
            <a:r>
              <a:rPr lang="it-IT" sz="1200" dirty="0" err="1"/>
              <a:t>F</a:t>
            </a:r>
            <a:r>
              <a:rPr lang="it-IT" sz="1200" dirty="0"/>
              <a:t>, Salvi G, Gallucci </a:t>
            </a:r>
            <a:r>
              <a:rPr lang="it-IT" sz="1200" dirty="0" err="1"/>
              <a:t>P</a:t>
            </a:r>
            <a:r>
              <a:rPr lang="it-IT" sz="1200" dirty="0"/>
              <a:t>, </a:t>
            </a:r>
            <a:r>
              <a:rPr lang="it-IT" sz="1200" dirty="0" err="1"/>
              <a:t>Ciccoritti</a:t>
            </a:r>
            <a:r>
              <a:rPr lang="it-IT" sz="1200" dirty="0"/>
              <a:t> L, Greco </a:t>
            </a:r>
            <a:r>
              <a:rPr lang="it-IT" sz="1200" dirty="0" err="1"/>
              <a:t>F</a:t>
            </a:r>
            <a:r>
              <a:rPr lang="it-IT" sz="1200" dirty="0"/>
              <a:t>, De Crea C, Raffaelli M. Single </a:t>
            </a:r>
            <a:r>
              <a:rPr lang="it-IT" sz="1200" dirty="0" err="1"/>
              <a:t>anastomosis</a:t>
            </a:r>
            <a:r>
              <a:rPr lang="it-IT" sz="1200" dirty="0"/>
              <a:t> </a:t>
            </a:r>
            <a:r>
              <a:rPr lang="it-IT" sz="1200" dirty="0" err="1"/>
              <a:t>duodenal-ileal</a:t>
            </a:r>
            <a:r>
              <a:rPr lang="it-IT" sz="1200" dirty="0"/>
              <a:t> bypass with sleeve </a:t>
            </a:r>
            <a:r>
              <a:rPr lang="it-IT" sz="1200" dirty="0" err="1"/>
              <a:t>gastrectomy</a:t>
            </a:r>
            <a:r>
              <a:rPr lang="it-IT" sz="1200" dirty="0"/>
              <a:t> (SADI-S): </a:t>
            </a:r>
            <a:r>
              <a:rPr lang="it-IT" sz="1200" dirty="0" err="1"/>
              <a:t>experience</a:t>
            </a:r>
            <a:r>
              <a:rPr lang="it-IT" sz="1200" dirty="0"/>
              <a:t> from a high-</a:t>
            </a:r>
            <a:r>
              <a:rPr lang="it-IT" sz="1200" dirty="0" err="1"/>
              <a:t>bariatric</a:t>
            </a:r>
            <a:r>
              <a:rPr lang="it-IT" sz="1200" dirty="0"/>
              <a:t> volume center. </a:t>
            </a:r>
            <a:r>
              <a:rPr lang="it-IT" sz="1200" dirty="0" err="1"/>
              <a:t>Langenbecks</a:t>
            </a:r>
            <a:r>
              <a:rPr lang="it-IT" sz="1200" dirty="0"/>
              <a:t> </a:t>
            </a:r>
            <a:r>
              <a:rPr lang="it-IT" sz="1200" dirty="0" err="1"/>
              <a:t>Arch</a:t>
            </a:r>
            <a:r>
              <a:rPr lang="it-IT" sz="1200" dirty="0"/>
              <a:t> </a:t>
            </a:r>
            <a:r>
              <a:rPr lang="it-IT" sz="1200" dirty="0" err="1"/>
              <a:t>Surg</a:t>
            </a:r>
            <a:r>
              <a:rPr lang="it-IT" sz="1200" dirty="0"/>
              <a:t>. 2022 Aug;407(5):1851-1862.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699E9C86-8D08-2E92-200C-1D791BFA248B}"/>
              </a:ext>
            </a:extLst>
          </p:cNvPr>
          <p:cNvCxnSpPr/>
          <p:nvPr/>
        </p:nvCxnSpPr>
        <p:spPr>
          <a:xfrm>
            <a:off x="418289" y="3764604"/>
            <a:ext cx="40953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69E27AF-C40E-2BBF-6D22-525501E45A90}"/>
              </a:ext>
            </a:extLst>
          </p:cNvPr>
          <p:cNvCxnSpPr/>
          <p:nvPr/>
        </p:nvCxnSpPr>
        <p:spPr>
          <a:xfrm>
            <a:off x="418289" y="4685489"/>
            <a:ext cx="40953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94970D9-DEA2-41BB-1F13-06B0137D4621}"/>
              </a:ext>
            </a:extLst>
          </p:cNvPr>
          <p:cNvCxnSpPr>
            <a:cxnSpLocks/>
          </p:cNvCxnSpPr>
          <p:nvPr/>
        </p:nvCxnSpPr>
        <p:spPr>
          <a:xfrm>
            <a:off x="418289" y="5123234"/>
            <a:ext cx="37354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021F8AF-509E-2E43-E1A1-B73F45B566A1}"/>
              </a:ext>
            </a:extLst>
          </p:cNvPr>
          <p:cNvCxnSpPr>
            <a:cxnSpLocks/>
          </p:cNvCxnSpPr>
          <p:nvPr/>
        </p:nvCxnSpPr>
        <p:spPr>
          <a:xfrm>
            <a:off x="1037617" y="5567464"/>
            <a:ext cx="26005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1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94BF287A-3320-7B4D-DEED-247A5437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283200" cy="18739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58582D-7DC6-F651-28F4-4F9AA6AB5946}"/>
              </a:ext>
            </a:extLst>
          </p:cNvPr>
          <p:cNvSpPr txBox="1"/>
          <p:nvPr/>
        </p:nvSpPr>
        <p:spPr>
          <a:xfrm>
            <a:off x="6604000" y="211045"/>
            <a:ext cx="439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SADI primaria (</a:t>
            </a:r>
            <a:r>
              <a:rPr lang="it-IT" dirty="0" err="1"/>
              <a:t>p</a:t>
            </a:r>
            <a:r>
              <a:rPr lang="it-IT" dirty="0"/>
              <a:t>-SADI-S): 488 pazienti</a:t>
            </a:r>
          </a:p>
          <a:p>
            <a:r>
              <a:rPr lang="it-IT" dirty="0"/>
              <a:t>From LSG to SADI (SG-SADI): 295 pazienti</a:t>
            </a:r>
          </a:p>
        </p:txBody>
      </p:sp>
      <p:pic>
        <p:nvPicPr>
          <p:cNvPr id="6" name="Immagine 5" descr="Immagine che contiene testo, schermata, menu, Carattere&#10;&#10;Descrizione generata automaticamente">
            <a:extLst>
              <a:ext uri="{FF2B5EF4-FFF2-40B4-BE49-F238E27FC236}">
                <a16:creationId xmlns:a16="http://schemas.microsoft.com/office/drawing/2014/main" id="{F6B539C3-AFFF-D952-B42D-1C596914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968499"/>
            <a:ext cx="3733800" cy="4889500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2F34B56-FF3B-D91C-F8C8-EFA6A6DDDC65}"/>
              </a:ext>
            </a:extLst>
          </p:cNvPr>
          <p:cNvSpPr/>
          <p:nvPr/>
        </p:nvSpPr>
        <p:spPr>
          <a:xfrm>
            <a:off x="418290" y="2706552"/>
            <a:ext cx="3531140" cy="3771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9E3A1C4-6881-D537-7C22-69604A2B7532}"/>
              </a:ext>
            </a:extLst>
          </p:cNvPr>
          <p:cNvSpPr/>
          <p:nvPr/>
        </p:nvSpPr>
        <p:spPr>
          <a:xfrm>
            <a:off x="418290" y="3403702"/>
            <a:ext cx="3531140" cy="13336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F4860C-45FB-EC66-8B1D-0FE52CEDCAF7}"/>
              </a:ext>
            </a:extLst>
          </p:cNvPr>
          <p:cNvSpPr txBox="1"/>
          <p:nvPr/>
        </p:nvSpPr>
        <p:spPr>
          <a:xfrm>
            <a:off x="4864912" y="1136891"/>
            <a:ext cx="69087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STIX" panose="02020603050405020304" pitchFamily="18" charset="0"/>
              </a:rPr>
              <a:t>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unique</a:t>
            </a:r>
            <a:r>
              <a:rPr lang="it-IT" sz="1800" dirty="0">
                <a:effectLst/>
                <a:latin typeface="STIX" panose="02020603050405020304" pitchFamily="18" charset="0"/>
              </a:rPr>
              <a:t> technical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aspects</a:t>
            </a:r>
            <a:r>
              <a:rPr lang="it-IT" sz="1800" dirty="0">
                <a:effectLst/>
                <a:latin typeface="STIX" panose="02020603050405020304" pitchFamily="18" charset="0"/>
              </a:rPr>
              <a:t> of SG to SADI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conversion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may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explain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improved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safety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profile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compared</a:t>
            </a:r>
            <a:r>
              <a:rPr lang="it-IT" sz="1800" dirty="0">
                <a:effectLst/>
                <a:latin typeface="STIX" panose="02020603050405020304" pitchFamily="18" charset="0"/>
              </a:rPr>
              <a:t> to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other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conversion</a:t>
            </a:r>
            <a:r>
              <a:rPr lang="it-IT" sz="1800" dirty="0">
                <a:effectLst/>
                <a:latin typeface="STIX" panose="02020603050405020304" pitchFamily="18" charset="0"/>
              </a:rPr>
              <a:t> options. 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primary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areas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surgical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dissection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and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bowel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manipulation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in the SG to SADI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occur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away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from 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areas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handled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(and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thus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likely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scarred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)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during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primary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sleeve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operation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.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Other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surgical</a:t>
            </a:r>
            <a:r>
              <a:rPr lang="it-IT" sz="1800" dirty="0">
                <a:effectLst/>
                <a:latin typeface="STIX" panose="02020603050405020304" pitchFamily="18" charset="0"/>
              </a:rPr>
              <a:t> options for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conversion</a:t>
            </a:r>
            <a:r>
              <a:rPr lang="it-IT" sz="1800" dirty="0">
                <a:effectLst/>
                <a:latin typeface="STIX" panose="02020603050405020304" pitchFamily="18" charset="0"/>
              </a:rPr>
              <a:t> from sleeve include RYGB and one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anastomosis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gastric</a:t>
            </a:r>
            <a:r>
              <a:rPr lang="it-IT" sz="1800" dirty="0">
                <a:effectLst/>
                <a:latin typeface="STIX" panose="02020603050405020304" pitchFamily="18" charset="0"/>
              </a:rPr>
              <a:t> bypass,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which</a:t>
            </a:r>
            <a:r>
              <a:rPr lang="it-IT" sz="1800" dirty="0">
                <a:effectLst/>
                <a:latin typeface="STIX" panose="02020603050405020304" pitchFamily="18" charset="0"/>
              </a:rPr>
              <a:t> necessitate some degree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mobilization</a:t>
            </a:r>
            <a:r>
              <a:rPr lang="it-IT" sz="1800" dirty="0">
                <a:effectLst/>
                <a:latin typeface="STIX" panose="02020603050405020304" pitchFamily="18" charset="0"/>
              </a:rPr>
              <a:t> of the sleeve,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including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retrogastric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mobilization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gastrointestinal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anastomoses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in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those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operations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are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also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at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higher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risk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marginal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ulceration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compared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to the duodeno-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enterostomy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created</a:t>
            </a:r>
            <a:r>
              <a:rPr lang="it-IT" sz="1800" dirty="0">
                <a:effectLst/>
                <a:latin typeface="STIX" panose="02020603050405020304" pitchFamily="18" charset="0"/>
              </a:rPr>
              <a:t> in a SADI-S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operation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endParaRPr lang="it-IT" dirty="0"/>
          </a:p>
        </p:txBody>
      </p:sp>
      <p:pic>
        <p:nvPicPr>
          <p:cNvPr id="12" name="Immagine 11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8794CCE2-A8FC-6FAD-BDC9-87B357D11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10" y="4070536"/>
            <a:ext cx="4425003" cy="24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odello&#10;&#10;Descrizione generata automaticamente">
            <a:extLst>
              <a:ext uri="{FF2B5EF4-FFF2-40B4-BE49-F238E27FC236}">
                <a16:creationId xmlns:a16="http://schemas.microsoft.com/office/drawing/2014/main" id="{DF426EB1-F72E-D21C-263F-E75178615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89" y="47090"/>
            <a:ext cx="1627544" cy="1803721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C386CED-D70C-8BBD-4FE5-07C3EFB45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90"/>
            <a:ext cx="6096000" cy="1982384"/>
          </a:xfrm>
          <a:prstGeom prst="rect">
            <a:avLst/>
          </a:prstGeom>
        </p:spPr>
      </p:pic>
      <p:pic>
        <p:nvPicPr>
          <p:cNvPr id="7" name="Immagine 6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BCA1BBCC-1C23-E8BB-B61E-EE33AB89D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403"/>
            <a:ext cx="3784600" cy="4466510"/>
          </a:xfrm>
          <a:prstGeom prst="rect">
            <a:avLst/>
          </a:prstGeom>
        </p:spPr>
      </p:pic>
      <p:pic>
        <p:nvPicPr>
          <p:cNvPr id="10" name="Immagine 9" descr="Immagine che contiene testo, ricevuta, schermata, linea&#10;&#10;Descrizione generata automaticamente">
            <a:extLst>
              <a:ext uri="{FF2B5EF4-FFF2-40B4-BE49-F238E27FC236}">
                <a16:creationId xmlns:a16="http://schemas.microsoft.com/office/drawing/2014/main" id="{935D4471-D72C-8E8A-FF47-7708A0CFC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89" y="1945857"/>
            <a:ext cx="7772400" cy="3669336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E9F4E91-9674-C557-C304-80A9558676D1}"/>
              </a:ext>
            </a:extLst>
          </p:cNvPr>
          <p:cNvSpPr/>
          <p:nvPr/>
        </p:nvSpPr>
        <p:spPr>
          <a:xfrm>
            <a:off x="4126688" y="4828527"/>
            <a:ext cx="6846111" cy="3771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Immagine che contiene testo, schermata, Carattere, bianco&#10;&#10;Descrizione generata automaticamente">
            <a:extLst>
              <a:ext uri="{FF2B5EF4-FFF2-40B4-BE49-F238E27FC236}">
                <a16:creationId xmlns:a16="http://schemas.microsoft.com/office/drawing/2014/main" id="{1120CD8C-DA1E-DFF7-9FBC-CEBD3CF70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68" y="5007510"/>
            <a:ext cx="5765800" cy="1803400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7C93DBC-007B-F0AE-320F-048D628D0F2B}"/>
              </a:ext>
            </a:extLst>
          </p:cNvPr>
          <p:cNvSpPr/>
          <p:nvPr/>
        </p:nvSpPr>
        <p:spPr>
          <a:xfrm>
            <a:off x="-1" y="5342748"/>
            <a:ext cx="3783937" cy="11950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8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370A3F4-161C-1B3D-C0F0-09B28C02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2582164"/>
          </a:xfrm>
          <a:prstGeom prst="rect">
            <a:avLst/>
          </a:prstGeom>
        </p:spPr>
      </p:pic>
      <p:pic>
        <p:nvPicPr>
          <p:cNvPr id="5" name="Immagine 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68EA4CEC-F586-D196-0731-E49BEB3E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" y="2582164"/>
            <a:ext cx="5999624" cy="39065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75F8D6-3309-AA9F-208E-61F9104FD8AF}"/>
              </a:ext>
            </a:extLst>
          </p:cNvPr>
          <p:cNvSpPr txBox="1"/>
          <p:nvPr/>
        </p:nvSpPr>
        <p:spPr>
          <a:xfrm>
            <a:off x="6995046" y="1291082"/>
            <a:ext cx="5077349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Deficiencies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detected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are comparable </a:t>
            </a:r>
            <a:r>
              <a:rPr lang="it-IT" sz="1800" dirty="0">
                <a:effectLst/>
                <a:latin typeface="STIX" panose="02020603050405020304" pitchFamily="18" charset="0"/>
              </a:rPr>
              <a:t>to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those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reported</a:t>
            </a:r>
            <a:r>
              <a:rPr lang="it-IT" sz="1800" dirty="0">
                <a:effectLst/>
                <a:latin typeface="STIX" panose="02020603050405020304" pitchFamily="18" charset="0"/>
              </a:rPr>
              <a:t> by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Himpens</a:t>
            </a:r>
            <a:r>
              <a:rPr lang="it-IT" sz="1800" dirty="0">
                <a:effectLst/>
                <a:latin typeface="STIX" panose="02020603050405020304" pitchFamily="18" charset="0"/>
              </a:rPr>
              <a:t> and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Topart</a:t>
            </a:r>
            <a:r>
              <a:rPr lang="it-IT" sz="1800" dirty="0">
                <a:effectLst/>
                <a:latin typeface="STIX" panose="02020603050405020304" pitchFamily="18" charset="0"/>
              </a:rPr>
              <a:t> [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19</a:t>
            </a:r>
            <a:r>
              <a:rPr lang="it-IT" sz="1800" dirty="0">
                <a:effectLst/>
                <a:latin typeface="STIX" panose="02020603050405020304" pitchFamily="18" charset="0"/>
              </a:rPr>
              <a:t>, 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20</a:t>
            </a:r>
            <a:r>
              <a:rPr lang="it-IT" sz="1800" dirty="0">
                <a:effectLst/>
                <a:latin typeface="STIX" panose="02020603050405020304" pitchFamily="18" charset="0"/>
              </a:rPr>
              <a:t>] after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duodenal</a:t>
            </a:r>
            <a:r>
              <a:rPr lang="it-IT" sz="1800" dirty="0">
                <a:effectLst/>
                <a:latin typeface="STIX" panose="02020603050405020304" pitchFamily="18" charset="0"/>
              </a:rPr>
              <a:t> switch, by Scopinaro after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classical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form</a:t>
            </a:r>
            <a:r>
              <a:rPr lang="it-IT" sz="1800" dirty="0">
                <a:effectLst/>
                <a:latin typeface="STIX" panose="02020603050405020304" pitchFamily="18" charset="0"/>
              </a:rPr>
              <a:t>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biliopancreatic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diversion</a:t>
            </a:r>
            <a:r>
              <a:rPr lang="it-IT" sz="1800" dirty="0">
                <a:effectLst/>
                <a:latin typeface="STIX" panose="02020603050405020304" pitchFamily="18" charset="0"/>
              </a:rPr>
              <a:t> [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23</a:t>
            </a:r>
            <a:r>
              <a:rPr lang="it-IT" sz="1800" dirty="0">
                <a:effectLst/>
                <a:latin typeface="STIX" panose="02020603050405020304" pitchFamily="18" charset="0"/>
              </a:rPr>
              <a:t>] or after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distal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gastric</a:t>
            </a:r>
            <a:r>
              <a:rPr lang="it-IT" sz="1800" dirty="0">
                <a:effectLst/>
                <a:latin typeface="STIX" panose="02020603050405020304" pitchFamily="18" charset="0"/>
              </a:rPr>
              <a:t> bypass [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24</a:t>
            </a:r>
            <a:r>
              <a:rPr lang="it-IT" sz="1800" dirty="0">
                <a:effectLst/>
                <a:latin typeface="STIX" panose="02020603050405020304" pitchFamily="18" charset="0"/>
              </a:rPr>
              <a:t>].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Excluding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initial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series</a:t>
            </a:r>
            <a:r>
              <a:rPr lang="it-IT" sz="1800" dirty="0">
                <a:effectLst/>
                <a:latin typeface="STIX" panose="02020603050405020304" pitchFamily="18" charset="0"/>
              </a:rPr>
              <a:t> with a short common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channel</a:t>
            </a:r>
            <a:r>
              <a:rPr lang="it-IT" sz="1800" dirty="0">
                <a:effectLst/>
                <a:latin typeface="STIX" panose="02020603050405020304" pitchFamily="18" charset="0"/>
              </a:rPr>
              <a:t>, the rate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revisional</a:t>
            </a:r>
            <a:r>
              <a:rPr lang="it-IT" sz="1800" dirty="0">
                <a:effectLst/>
                <a:latin typeface="STIX" panose="02020603050405020304" pitchFamily="18" charset="0"/>
              </a:rPr>
              <a:t> surgery for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undernutrition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effectLst/>
                <a:latin typeface="STIX" panose="02020603050405020304" pitchFamily="18" charset="0"/>
              </a:rPr>
              <a:t> 4.3%.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B8CDB6-F23C-4D02-DAFA-74E30A777FE3}"/>
              </a:ext>
            </a:extLst>
          </p:cNvPr>
          <p:cNvSpPr txBox="1"/>
          <p:nvPr/>
        </p:nvSpPr>
        <p:spPr>
          <a:xfrm>
            <a:off x="6995045" y="3535594"/>
            <a:ext cx="50773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STIX" panose="02020603050405020304" pitchFamily="18" charset="0"/>
              </a:rPr>
              <a:t>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results</a:t>
            </a:r>
            <a:r>
              <a:rPr lang="it-IT" sz="1800" dirty="0">
                <a:effectLst/>
                <a:latin typeface="STIX" panose="02020603050405020304" pitchFamily="18" charset="0"/>
              </a:rPr>
              <a:t> of SADI-S on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diabetics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were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expected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biliopancreatic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diversions</a:t>
            </a:r>
            <a:r>
              <a:rPr lang="it-IT" sz="1800" dirty="0">
                <a:effectLst/>
                <a:latin typeface="STIX" panose="02020603050405020304" pitchFamily="18" charset="0"/>
              </a:rPr>
              <a:t> are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most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powerful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metabolic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operations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769110-38F8-2376-B202-C60D8097A9FE}"/>
              </a:ext>
            </a:extLst>
          </p:cNvPr>
          <p:cNvSpPr txBox="1"/>
          <p:nvPr/>
        </p:nvSpPr>
        <p:spPr>
          <a:xfrm>
            <a:off x="6995044" y="4613489"/>
            <a:ext cx="50773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STIX" panose="02020603050405020304" pitchFamily="18" charset="0"/>
              </a:rPr>
              <a:t>SADI-S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offers</a:t>
            </a:r>
            <a:r>
              <a:rPr lang="it-IT" sz="1800" dirty="0">
                <a:effectLst/>
                <a:latin typeface="STIX" panose="02020603050405020304" pitchFamily="18" charset="0"/>
              </a:rPr>
              <a:t> a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greater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and more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stable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weight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loss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in the long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term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than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gastric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bypass </a:t>
            </a:r>
            <a:r>
              <a:rPr lang="it-IT" sz="1800" dirty="0">
                <a:effectLst/>
                <a:latin typeface="STIX" panose="02020603050405020304" pitchFamily="18" charset="0"/>
              </a:rPr>
              <a:t>[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31</a:t>
            </a:r>
            <a:r>
              <a:rPr lang="it-IT" sz="1800" dirty="0">
                <a:effectLst/>
                <a:latin typeface="STIX" panose="02020603050405020304" pitchFamily="18" charset="0"/>
              </a:rPr>
              <a:t>–</a:t>
            </a:r>
            <a:r>
              <a:rPr lang="it-IT" sz="1800" dirty="0">
                <a:solidFill>
                  <a:srgbClr val="0000FF"/>
                </a:solidFill>
                <a:effectLst/>
                <a:latin typeface="STIX" panose="02020603050405020304" pitchFamily="18" charset="0"/>
              </a:rPr>
              <a:t>33</a:t>
            </a:r>
            <a:r>
              <a:rPr lang="it-IT" sz="1800" dirty="0">
                <a:effectLst/>
                <a:latin typeface="STIX" panose="02020603050405020304" pitchFamily="18" charset="0"/>
              </a:rPr>
              <a:t>]. But more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important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is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b="1" dirty="0" err="1">
                <a:effectLst/>
                <a:latin typeface="STIX" panose="02020603050405020304" pitchFamily="18" charset="0"/>
              </a:rPr>
              <a:t>absence</a:t>
            </a:r>
            <a:r>
              <a:rPr lang="it-IT" sz="1800" b="1" dirty="0">
                <a:effectLst/>
                <a:latin typeface="STIX" panose="02020603050405020304" pitchFamily="18" charset="0"/>
              </a:rPr>
              <a:t> of </a:t>
            </a:r>
            <a:r>
              <a:rPr lang="it-IT" sz="1800" b="1" dirty="0" err="1">
                <a:effectLst/>
                <a:latin typeface="STIX" panose="02020603050405020304" pitchFamily="18" charset="0"/>
              </a:rPr>
              <a:t>secondary</a:t>
            </a:r>
            <a:r>
              <a:rPr lang="it-IT" sz="1800" b="1" dirty="0"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effectLst/>
                <a:latin typeface="STIX" panose="02020603050405020304" pitchFamily="18" charset="0"/>
              </a:rPr>
              <a:t>complications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requiring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reoperation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endParaRPr lang="it-IT" dirty="0"/>
          </a:p>
        </p:txBody>
      </p:sp>
      <p:pic>
        <p:nvPicPr>
          <p:cNvPr id="13" name="Immagine 12" descr="Immagine che contiene testo, Carattere, schermata, bianco e nero&#10;&#10;Descrizione generata automaticamente">
            <a:extLst>
              <a:ext uri="{FF2B5EF4-FFF2-40B4-BE49-F238E27FC236}">
                <a16:creationId xmlns:a16="http://schemas.microsoft.com/office/drawing/2014/main" id="{D5F0BF1A-F715-FDD2-552A-317F8C52A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" y="2670109"/>
            <a:ext cx="5588000" cy="26543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4CF5910-A6F5-DE2E-3EE2-266A152A9195}"/>
              </a:ext>
            </a:extLst>
          </p:cNvPr>
          <p:cNvSpPr txBox="1"/>
          <p:nvPr/>
        </p:nvSpPr>
        <p:spPr>
          <a:xfrm>
            <a:off x="7870785" y="236548"/>
            <a:ext cx="4079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STIX" panose="02020603050405020304" pitchFamily="18" charset="0"/>
              </a:rPr>
              <a:t>From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May</a:t>
            </a:r>
            <a:r>
              <a:rPr lang="it-IT" sz="1800" dirty="0">
                <a:effectLst/>
                <a:latin typeface="STIX" panose="02020603050405020304" pitchFamily="18" charset="0"/>
              </a:rPr>
              <a:t> 2007 to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December</a:t>
            </a:r>
            <a:r>
              <a:rPr lang="it-IT" sz="1800" dirty="0">
                <a:effectLst/>
                <a:latin typeface="STIX" panose="02020603050405020304" pitchFamily="18" charset="0"/>
              </a:rPr>
              <a:t> 2015, 164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patients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were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consecutively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submitted</a:t>
            </a:r>
            <a:r>
              <a:rPr lang="it-IT" sz="1800" dirty="0">
                <a:effectLst/>
                <a:latin typeface="STIX" panose="02020603050405020304" pitchFamily="18" charset="0"/>
              </a:rPr>
              <a:t> to a one-step SADI-S.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41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455467B-C3B1-4094-992A-1D2DD723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048982" cy="22738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549A4C-3A5C-84AD-8ECA-D020B1F7294E}"/>
              </a:ext>
            </a:extLst>
          </p:cNvPr>
          <p:cNvSpPr txBox="1"/>
          <p:nvPr/>
        </p:nvSpPr>
        <p:spPr>
          <a:xfrm>
            <a:off x="109960" y="2275812"/>
            <a:ext cx="69390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 err="1">
                <a:effectLst/>
                <a:latin typeface="MyriadPro"/>
              </a:rPr>
              <a:t>Results</a:t>
            </a:r>
            <a:r>
              <a:rPr lang="it-IT" sz="1800" b="1" dirty="0">
                <a:effectLst/>
                <a:latin typeface="MyriadPro"/>
              </a:rPr>
              <a:t> </a:t>
            </a:r>
            <a:r>
              <a:rPr lang="it-IT" sz="1800" dirty="0">
                <a:effectLst/>
                <a:latin typeface="STIX" panose="02020603050405020304" pitchFamily="18" charset="0"/>
              </a:rPr>
              <a:t>Out of 3,027 studies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analyzed</a:t>
            </a:r>
            <a:r>
              <a:rPr lang="it-IT" sz="1800" dirty="0">
                <a:effectLst/>
                <a:latin typeface="STIX" panose="02020603050405020304" pitchFamily="18" charset="0"/>
              </a:rPr>
              <a:t>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seven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were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included</a:t>
            </a:r>
            <a:r>
              <a:rPr lang="it-IT" sz="1800" dirty="0">
                <a:effectLst/>
                <a:latin typeface="STIX" panose="02020603050405020304" pitchFamily="18" charset="0"/>
              </a:rPr>
              <a:t>. Studies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were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published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between</a:t>
            </a:r>
            <a:r>
              <a:rPr lang="it-IT" sz="1800" dirty="0">
                <a:effectLst/>
                <a:latin typeface="STIX" panose="02020603050405020304" pitchFamily="18" charset="0"/>
              </a:rPr>
              <a:t> 2010 and 2020. Six out of 7 studies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were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retrospective</a:t>
            </a:r>
            <a:r>
              <a:rPr lang="it-IT" sz="1800" dirty="0">
                <a:effectLst/>
                <a:latin typeface="STIX" panose="02020603050405020304" pitchFamily="18" charset="0"/>
              </a:rPr>
              <a:t>. Three studies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had</a:t>
            </a:r>
            <a:r>
              <a:rPr lang="it-IT" sz="1800" dirty="0">
                <a:effectLst/>
                <a:latin typeface="STIX" panose="02020603050405020304" pitchFamily="18" charset="0"/>
              </a:rPr>
              <a:t> a low risk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bias</a:t>
            </a:r>
            <a:r>
              <a:rPr lang="it-IT" sz="1800" dirty="0">
                <a:effectLst/>
                <a:latin typeface="STIX" panose="02020603050405020304" pitchFamily="18" charset="0"/>
              </a:rPr>
              <a:t>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three</a:t>
            </a:r>
            <a:r>
              <a:rPr lang="it-IT" sz="1800" dirty="0">
                <a:effectLst/>
                <a:latin typeface="STIX" panose="02020603050405020304" pitchFamily="18" charset="0"/>
              </a:rPr>
              <a:t> studies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had</a:t>
            </a:r>
            <a:r>
              <a:rPr lang="it-IT" sz="1800" dirty="0">
                <a:effectLst/>
                <a:latin typeface="STIX" panose="02020603050405020304" pitchFamily="18" charset="0"/>
              </a:rPr>
              <a:t> a moderate risk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bias</a:t>
            </a:r>
            <a:r>
              <a:rPr lang="it-IT" sz="1800" dirty="0">
                <a:effectLst/>
                <a:latin typeface="STIX" panose="02020603050405020304" pitchFamily="18" charset="0"/>
              </a:rPr>
              <a:t>, and one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had</a:t>
            </a:r>
            <a:r>
              <a:rPr lang="it-IT" sz="1800" dirty="0">
                <a:effectLst/>
                <a:latin typeface="STIX" panose="02020603050405020304" pitchFamily="18" charset="0"/>
              </a:rPr>
              <a:t> a high risk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bias</a:t>
            </a:r>
            <a:r>
              <a:rPr lang="it-IT" sz="1800" dirty="0">
                <a:effectLst/>
                <a:latin typeface="STIX" panose="02020603050405020304" pitchFamily="18" charset="0"/>
              </a:rPr>
              <a:t>.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mean</a:t>
            </a:r>
            <a:r>
              <a:rPr lang="it-IT" sz="1800" dirty="0">
                <a:effectLst/>
                <a:latin typeface="STIX" panose="02020603050405020304" pitchFamily="18" charset="0"/>
              </a:rPr>
              <a:t> follow-up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effectLst/>
                <a:latin typeface="STIX" panose="02020603050405020304" pitchFamily="18" charset="0"/>
              </a:rPr>
              <a:t> 10.3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months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The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total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number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of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patients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was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2,029, with 25 reports of bile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reflux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resulting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in an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incidence</a:t>
            </a:r>
            <a:r>
              <a:rPr lang="it-IT" sz="1800" b="1" dirty="0">
                <a:solidFill>
                  <a:srgbClr val="FF0000"/>
                </a:solidFill>
                <a:effectLst/>
                <a:latin typeface="STIX" panose="02020603050405020304" pitchFamily="18" charset="0"/>
              </a:rPr>
              <a:t> of 1.23%, with an event rate of 0.016 (95% CI 0.004 to 0.055).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endParaRPr lang="it-IT" dirty="0"/>
          </a:p>
        </p:txBody>
      </p:sp>
      <p:pic>
        <p:nvPicPr>
          <p:cNvPr id="7" name="Immagine 6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8B6B4633-CC72-82A0-F3E1-4D4EE11C5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" y="4307137"/>
            <a:ext cx="7772400" cy="254131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19C19E-F76A-DF97-5839-8700886DA7B2}"/>
              </a:ext>
            </a:extLst>
          </p:cNvPr>
          <p:cNvSpPr txBox="1"/>
          <p:nvPr/>
        </p:nvSpPr>
        <p:spPr>
          <a:xfrm>
            <a:off x="7430946" y="385030"/>
            <a:ext cx="4334719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latin typeface="STIX" panose="02020603050405020304" pitchFamily="18" charset="0"/>
              </a:rPr>
              <a:t>C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ompared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incidence</a:t>
            </a:r>
            <a:r>
              <a:rPr lang="it-IT" sz="1800" dirty="0">
                <a:effectLst/>
                <a:latin typeface="STIX" panose="02020603050405020304" pitchFamily="18" charset="0"/>
              </a:rPr>
              <a:t> of bile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reflux</a:t>
            </a:r>
            <a:r>
              <a:rPr lang="it-IT" sz="1800" dirty="0">
                <a:effectLst/>
                <a:latin typeface="STIX" panose="02020603050405020304" pitchFamily="18" charset="0"/>
              </a:rPr>
              <a:t> in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patients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that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underwent</a:t>
            </a:r>
            <a:r>
              <a:rPr lang="it-IT" sz="1800" dirty="0">
                <a:effectLst/>
                <a:latin typeface="STIX" panose="02020603050405020304" pitchFamily="18" charset="0"/>
              </a:rPr>
              <a:t> SADI-S and one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anastomosis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gastric</a:t>
            </a:r>
            <a:r>
              <a:rPr lang="it-IT" sz="1800" dirty="0">
                <a:effectLst/>
                <a:latin typeface="STIX" panose="02020603050405020304" pitchFamily="18" charset="0"/>
              </a:rPr>
              <a:t> bypass (OAGB), with the SADI-S group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presenting</a:t>
            </a:r>
            <a:r>
              <a:rPr lang="it-IT" sz="1800" dirty="0">
                <a:effectLst/>
                <a:latin typeface="STIX" panose="02020603050405020304" pitchFamily="18" charset="0"/>
              </a:rPr>
              <a:t> an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incidence</a:t>
            </a:r>
            <a:r>
              <a:rPr lang="it-IT" sz="1800" dirty="0">
                <a:effectLst/>
                <a:latin typeface="STIX" panose="02020603050405020304" pitchFamily="18" charset="0"/>
              </a:rPr>
              <a:t> of 4.8%,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compared</a:t>
            </a:r>
            <a:r>
              <a:rPr lang="it-IT" sz="1800" dirty="0">
                <a:effectLst/>
                <a:latin typeface="STIX" panose="02020603050405020304" pitchFamily="18" charset="0"/>
              </a:rPr>
              <a:t> to 26.7% in the OAGB group.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Thus</a:t>
            </a:r>
            <a:r>
              <a:rPr lang="it-IT" sz="1800" dirty="0">
                <a:effectLst/>
                <a:latin typeface="STIX" panose="02020603050405020304" pitchFamily="18" charset="0"/>
              </a:rPr>
              <a:t>,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reported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incidence</a:t>
            </a:r>
            <a:r>
              <a:rPr lang="it-IT" sz="1800" dirty="0">
                <a:effectLst/>
                <a:latin typeface="STIX" panose="02020603050405020304" pitchFamily="18" charset="0"/>
              </a:rPr>
              <a:t> and event rate of bile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reflux</a:t>
            </a:r>
            <a:r>
              <a:rPr lang="it-IT" sz="1800" dirty="0">
                <a:effectLst/>
                <a:latin typeface="STIX" panose="02020603050405020304" pitchFamily="18" charset="0"/>
              </a:rPr>
              <a:t> in SADI-S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appears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comparatively</a:t>
            </a:r>
            <a:r>
              <a:rPr lang="it-IT" sz="1800" dirty="0">
                <a:effectLst/>
                <a:latin typeface="STIX" panose="02020603050405020304" pitchFamily="18" charset="0"/>
              </a:rPr>
              <a:t> low and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should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not</a:t>
            </a:r>
            <a:r>
              <a:rPr lang="it-IT" sz="1800" dirty="0">
                <a:effectLst/>
                <a:latin typeface="STIX" panose="02020603050405020304" pitchFamily="18" charset="0"/>
              </a:rPr>
              <a:t> be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prohibitive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endParaRPr lang="it-IT" dirty="0"/>
          </a:p>
        </p:txBody>
      </p:sp>
      <p:pic>
        <p:nvPicPr>
          <p:cNvPr id="11" name="Immagine 10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D49FBA08-D850-96C6-394C-0E42FB053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82" y="3882542"/>
            <a:ext cx="5044633" cy="223827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8CA81D10-1C3E-EBDF-EFA1-77A3FBC319ED}"/>
              </a:ext>
            </a:extLst>
          </p:cNvPr>
          <p:cNvCxnSpPr>
            <a:cxnSpLocks/>
          </p:cNvCxnSpPr>
          <p:nvPr/>
        </p:nvCxnSpPr>
        <p:spPr>
          <a:xfrm>
            <a:off x="7519481" y="2645923"/>
            <a:ext cx="1945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4CBE9CC6-BB8A-C752-3996-D81E537ECFDA}"/>
              </a:ext>
            </a:extLst>
          </p:cNvPr>
          <p:cNvCxnSpPr>
            <a:cxnSpLocks/>
          </p:cNvCxnSpPr>
          <p:nvPr/>
        </p:nvCxnSpPr>
        <p:spPr>
          <a:xfrm>
            <a:off x="7117405" y="4734128"/>
            <a:ext cx="48767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1E986824-A603-8648-3A92-3F0C43A43A5B}"/>
              </a:ext>
            </a:extLst>
          </p:cNvPr>
          <p:cNvCxnSpPr>
            <a:cxnSpLocks/>
          </p:cNvCxnSpPr>
          <p:nvPr/>
        </p:nvCxnSpPr>
        <p:spPr>
          <a:xfrm>
            <a:off x="7117405" y="4987046"/>
            <a:ext cx="7649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1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Chiaro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426</TotalTime>
  <Words>1625</Words>
  <Application>Microsoft Macintosh PowerPoint</Application>
  <PresentationFormat>Widescreen</PresentationFormat>
  <Paragraphs>104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5" baseType="lpstr">
      <vt:lpstr>Arial</vt:lpstr>
      <vt:lpstr>BlinkMacSystemFont</vt:lpstr>
      <vt:lpstr>Calibri</vt:lpstr>
      <vt:lpstr>FhkyhwAdvTT3713a231+20</vt:lpstr>
      <vt:lpstr>HcygppAdvTT3713a231</vt:lpstr>
      <vt:lpstr>KdhgnkAdvTT577c760c</vt:lpstr>
      <vt:lpstr>MyriadPro</vt:lpstr>
      <vt:lpstr>RxqmwdAdvTT3713a231</vt:lpstr>
      <vt:lpstr>STIX</vt:lpstr>
      <vt:lpstr>Times New Roman</vt:lpstr>
      <vt:lpstr>Wingdings</vt:lpstr>
      <vt:lpstr>YlwggrAdvTT3713a231</vt:lpstr>
      <vt:lpstr>RetrospectVTI</vt:lpstr>
      <vt:lpstr>Chiaro</vt:lpstr>
      <vt:lpstr>Quale opzione preferire nella chirurgia di revisione?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Matteo Uccelli</cp:lastModifiedBy>
  <cp:revision>26</cp:revision>
  <dcterms:created xsi:type="dcterms:W3CDTF">2022-02-27T17:36:31Z</dcterms:created>
  <dcterms:modified xsi:type="dcterms:W3CDTF">2024-05-10T22:36:07Z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